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64"/>
  </p:notesMasterIdLst>
  <p:handoutMasterIdLst>
    <p:handoutMasterId r:id="rId65"/>
  </p:handoutMasterIdLst>
  <p:sldIdLst>
    <p:sldId id="620" r:id="rId11"/>
    <p:sldId id="737" r:id="rId12"/>
    <p:sldId id="738" r:id="rId13"/>
    <p:sldId id="740" r:id="rId14"/>
    <p:sldId id="744" r:id="rId15"/>
    <p:sldId id="741" r:id="rId16"/>
    <p:sldId id="742" r:id="rId17"/>
    <p:sldId id="743" r:id="rId18"/>
    <p:sldId id="745" r:id="rId19"/>
    <p:sldId id="747" r:id="rId20"/>
    <p:sldId id="748" r:id="rId21"/>
    <p:sldId id="749" r:id="rId22"/>
    <p:sldId id="750" r:id="rId23"/>
    <p:sldId id="751" r:id="rId24"/>
    <p:sldId id="755" r:id="rId25"/>
    <p:sldId id="752" r:id="rId26"/>
    <p:sldId id="753" r:id="rId27"/>
    <p:sldId id="754" r:id="rId28"/>
    <p:sldId id="756" r:id="rId29"/>
    <p:sldId id="757" r:id="rId30"/>
    <p:sldId id="758" r:id="rId31"/>
    <p:sldId id="759" r:id="rId32"/>
    <p:sldId id="760" r:id="rId33"/>
    <p:sldId id="761" r:id="rId34"/>
    <p:sldId id="762" r:id="rId35"/>
    <p:sldId id="763" r:id="rId36"/>
    <p:sldId id="764" r:id="rId37"/>
    <p:sldId id="765" r:id="rId38"/>
    <p:sldId id="766" r:id="rId39"/>
    <p:sldId id="767" r:id="rId40"/>
    <p:sldId id="768" r:id="rId41"/>
    <p:sldId id="769" r:id="rId42"/>
    <p:sldId id="770" r:id="rId43"/>
    <p:sldId id="771" r:id="rId44"/>
    <p:sldId id="773" r:id="rId45"/>
    <p:sldId id="774" r:id="rId46"/>
    <p:sldId id="775" r:id="rId47"/>
    <p:sldId id="776" r:id="rId48"/>
    <p:sldId id="777" r:id="rId49"/>
    <p:sldId id="778" r:id="rId50"/>
    <p:sldId id="780" r:id="rId51"/>
    <p:sldId id="781" r:id="rId52"/>
    <p:sldId id="782" r:id="rId53"/>
    <p:sldId id="783" r:id="rId54"/>
    <p:sldId id="784" r:id="rId55"/>
    <p:sldId id="785" r:id="rId56"/>
    <p:sldId id="786" r:id="rId57"/>
    <p:sldId id="787" r:id="rId58"/>
    <p:sldId id="788" r:id="rId59"/>
    <p:sldId id="789" r:id="rId60"/>
    <p:sldId id="790" r:id="rId61"/>
    <p:sldId id="457" r:id="rId62"/>
    <p:sldId id="458" r:id="rId63"/>
  </p:sldIdLst>
  <p:sldSz cx="12192000" cy="6858000"/>
  <p:notesSz cx="6858000" cy="9144000"/>
  <p:embeddedFontLst>
    <p:embeddedFont>
      <p:font typeface="Calibri" panose="020F0502020204030204" pitchFamily="34" charset="0"/>
      <p:regular r:id="rId66"/>
      <p:bold r:id="rId67"/>
      <p:italic r:id="rId68"/>
      <p:boldItalic r:id="rId69"/>
    </p:embeddedFont>
    <p:embeddedFont>
      <p:font typeface="Montserrat" panose="00000500000000000000" pitchFamily="2" charset="0"/>
      <p:regular r:id="rId70"/>
      <p:bold r:id="rId71"/>
      <p:italic r:id="rId72"/>
      <p:boldItalic r:id="rId73"/>
    </p:embeddedFont>
    <p:embeddedFont>
      <p:font typeface="Montserrat Bold" panose="00000800000000000000" charset="0"/>
      <p:bold r:id="rId74"/>
      <p:italic r:id="rId75"/>
      <p:boldItalic r:id="rId76"/>
    </p:embeddedFont>
    <p:embeddedFont>
      <p:font typeface="Montserrat ExtraBold" panose="00000900000000000000" pitchFamily="2" charset="0"/>
      <p:bold r:id="rId77"/>
      <p:italic r:id="rId78"/>
      <p:boldItalic r:id="rId79"/>
    </p:embeddedFont>
    <p:embeddedFont>
      <p:font typeface="Montserrat Light" panose="00000400000000000000" pitchFamily="2" charset="0"/>
      <p:regular r:id="rId80"/>
      <p:italic r:id="rId81"/>
    </p:embeddedFont>
    <p:embeddedFont>
      <p:font typeface="Montserrat Medium" panose="00000600000000000000" pitchFamily="2" charset="0"/>
      <p:regular r:id="rId82"/>
      <p:italic r:id="rId83"/>
    </p:embeddedFont>
    <p:embeddedFont>
      <p:font typeface="Montserrat SemiBold" panose="00000700000000000000" pitchFamily="2" charset="0"/>
      <p:regular r:id="rId84"/>
      <p:bold r:id="rId85"/>
      <p:italic r:id="rId86"/>
      <p:boldItalic r:id="rId87"/>
    </p:embeddedFont>
    <p:embeddedFont>
      <p:font typeface="Open Sans Light" panose="020B0306030504020204" pitchFamily="34" charset="0"/>
      <p:regular r:id="rId88"/>
      <p:italic r:id="rId89"/>
    </p:embeddedFont>
  </p:embeddedFontLst>
  <p:custDataLst>
    <p:tags r:id="rId9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Acceso a Datos" id="{4EDF8DB6-198C-4987-8385-A10A86AF63E3}">
          <p14:sldIdLst>
            <p14:sldId id="737"/>
            <p14:sldId id="738"/>
            <p14:sldId id="740"/>
            <p14:sldId id="744"/>
            <p14:sldId id="741"/>
            <p14:sldId id="742"/>
            <p14:sldId id="743"/>
            <p14:sldId id="745"/>
            <p14:sldId id="747"/>
            <p14:sldId id="748"/>
            <p14:sldId id="749"/>
            <p14:sldId id="750"/>
            <p14:sldId id="751"/>
            <p14:sldId id="755"/>
            <p14:sldId id="752"/>
            <p14:sldId id="753"/>
            <p14:sldId id="754"/>
            <p14:sldId id="756"/>
            <p14:sldId id="757"/>
            <p14:sldId id="758"/>
            <p14:sldId id="759"/>
            <p14:sldId id="760"/>
            <p14:sldId id="761"/>
            <p14:sldId id="762"/>
            <p14:sldId id="763"/>
            <p14:sldId id="764"/>
            <p14:sldId id="765"/>
            <p14:sldId id="766"/>
            <p14:sldId id="767"/>
            <p14:sldId id="768"/>
            <p14:sldId id="769"/>
            <p14:sldId id="770"/>
            <p14:sldId id="771"/>
            <p14:sldId id="773"/>
            <p14:sldId id="774"/>
            <p14:sldId id="775"/>
            <p14:sldId id="776"/>
            <p14:sldId id="777"/>
            <p14:sldId id="778"/>
            <p14:sldId id="780"/>
            <p14:sldId id="781"/>
            <p14:sldId id="782"/>
            <p14:sldId id="783"/>
            <p14:sldId id="784"/>
            <p14:sldId id="785"/>
            <p14:sldId id="786"/>
            <p14:sldId id="787"/>
            <p14:sldId id="788"/>
            <p14:sldId id="789"/>
            <p14:sldId id="790"/>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73" autoAdjust="0"/>
    <p:restoredTop sz="94660"/>
  </p:normalViewPr>
  <p:slideViewPr>
    <p:cSldViewPr snapToGrid="0">
      <p:cViewPr varScale="1">
        <p:scale>
          <a:sx n="103" d="100"/>
          <a:sy n="103" d="100"/>
        </p:scale>
        <p:origin x="114" y="216"/>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Master" Target="slideMasters/slideMaster2.xml"/><Relationship Id="rId90" Type="http://schemas.openxmlformats.org/officeDocument/2006/relationships/tags" Target="tags/tag1.xml"/><Relationship Id="rId95" Type="http://schemas.microsoft.com/office/2016/11/relationships/changesInfo" Target="changesInfos/changesInfo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notesMaster" Target="notesMasters/notesMaster1.xml"/><Relationship Id="rId69" Type="http://schemas.openxmlformats.org/officeDocument/2006/relationships/font" Target="fonts/font4.fntdata"/><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font" Target="fonts/font2.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font" Target="fonts/font11.fntdata"/><Relationship Id="rId7" Type="http://schemas.openxmlformats.org/officeDocument/2006/relationships/slideMaster" Target="slideMasters/slideMaster4.xml"/><Relationship Id="rId71" Type="http://schemas.openxmlformats.org/officeDocument/2006/relationships/font" Target="fonts/font6.fntdata"/><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1.xml"/><Relationship Id="rId82" Type="http://schemas.openxmlformats.org/officeDocument/2006/relationships/font" Target="fonts/font17.fntdata"/><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11/11/2022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15</a:t>
            </a:fld>
            <a:endParaRPr lang="en-US"/>
          </a:p>
        </p:txBody>
      </p:sp>
    </p:spTree>
    <p:extLst>
      <p:ext uri="{BB962C8B-B14F-4D97-AF65-F5344CB8AC3E}">
        <p14:creationId xmlns:p14="http://schemas.microsoft.com/office/powerpoint/2010/main" val="65758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a:t>
            </a:fld>
            <a:endParaRPr lang="en-US"/>
          </a:p>
        </p:txBody>
      </p:sp>
    </p:spTree>
    <p:extLst>
      <p:ext uri="{BB962C8B-B14F-4D97-AF65-F5344CB8AC3E}">
        <p14:creationId xmlns:p14="http://schemas.microsoft.com/office/powerpoint/2010/main" val="305682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47</a:t>
            </a:fld>
            <a:endParaRPr lang="en-US"/>
          </a:p>
        </p:txBody>
      </p:sp>
    </p:spTree>
    <p:extLst>
      <p:ext uri="{BB962C8B-B14F-4D97-AF65-F5344CB8AC3E}">
        <p14:creationId xmlns:p14="http://schemas.microsoft.com/office/powerpoint/2010/main" val="2819636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48</a:t>
            </a:fld>
            <a:endParaRPr lang="en-US"/>
          </a:p>
        </p:txBody>
      </p:sp>
    </p:spTree>
    <p:extLst>
      <p:ext uri="{BB962C8B-B14F-4D97-AF65-F5344CB8AC3E}">
        <p14:creationId xmlns:p14="http://schemas.microsoft.com/office/powerpoint/2010/main" val="299870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49</a:t>
            </a:fld>
            <a:endParaRPr lang="en-US"/>
          </a:p>
        </p:txBody>
      </p:sp>
    </p:spTree>
    <p:extLst>
      <p:ext uri="{BB962C8B-B14F-4D97-AF65-F5344CB8AC3E}">
        <p14:creationId xmlns:p14="http://schemas.microsoft.com/office/powerpoint/2010/main" val="3377913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50</a:t>
            </a:fld>
            <a:endParaRPr lang="en-US"/>
          </a:p>
        </p:txBody>
      </p:sp>
    </p:spTree>
    <p:extLst>
      <p:ext uri="{BB962C8B-B14F-4D97-AF65-F5344CB8AC3E}">
        <p14:creationId xmlns:p14="http://schemas.microsoft.com/office/powerpoint/2010/main" val="3813155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image" Target="../media/image1.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image" Target="../media/image1.png"/><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theme" Target="../theme/theme7.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20" Type="http://schemas.openxmlformats.org/officeDocument/2006/relationships/slideLayout" Target="../slideLayouts/slideLayout121.xml"/><Relationship Id="rId41"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3"/>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6" r:id="rId20"/>
    <p:sldLayoutId id="214748393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hyperlink" Target="https://learn.microsoft.com/en-us/ef/core/" TargetMode="Externa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8.xml"/><Relationship Id="rId4" Type="http://schemas.openxmlformats.org/officeDocument/2006/relationships/image" Target="../media/image177.png"/></Relationships>
</file>

<file path=ppt/slides/_rels/slide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hyperlink" Target="https://learn.microsoft.com/en-us/ef/core/modeling/relationships" TargetMode="Externa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8.xml"/><Relationship Id="rId4" Type="http://schemas.openxmlformats.org/officeDocument/2006/relationships/image" Target="../media/image199.png"/></Relationships>
</file>

<file path=ppt/slides/_rels/slide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DapperLib/Dapper/blob/main/Readme.md" TargetMode="Externa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204.png"/></Relationships>
</file>

<file path=ppt/slides/_rels/slide4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8D3EE87-EBC4-B63B-75DF-3DD43246BCCB}"/>
              </a:ext>
            </a:extLst>
          </p:cNvPr>
          <p:cNvSpPr>
            <a:spLocks noGrp="1"/>
          </p:cNvSpPr>
          <p:nvPr>
            <p:ph type="body" sz="quarter" idx="12"/>
          </p:nvPr>
        </p:nvSpPr>
        <p:spPr/>
        <p:txBody>
          <a:bodyPr/>
          <a:lstStyle/>
          <a:p>
            <a:r>
              <a:rPr lang="es-ES" dirty="0"/>
              <a:t>Casos de uso</a:t>
            </a:r>
          </a:p>
        </p:txBody>
      </p:sp>
      <p:sp>
        <p:nvSpPr>
          <p:cNvPr id="3" name="Marcador de texto 2">
            <a:extLst>
              <a:ext uri="{FF2B5EF4-FFF2-40B4-BE49-F238E27FC236}">
                <a16:creationId xmlns:a16="http://schemas.microsoft.com/office/drawing/2014/main" id="{A2712F86-01F1-1DF2-E1B4-487A23BFFE15}"/>
              </a:ext>
            </a:extLst>
          </p:cNvPr>
          <p:cNvSpPr>
            <a:spLocks noGrp="1"/>
          </p:cNvSpPr>
          <p:nvPr>
            <p:ph type="body" sz="quarter" idx="13"/>
          </p:nvPr>
        </p:nvSpPr>
        <p:spPr/>
        <p:txBody>
          <a:bodyPr/>
          <a:lstStyle/>
          <a:p>
            <a:r>
              <a:rPr lang="es-ES" dirty="0"/>
              <a:t>Cuándo usar un ORM o un micro-ORM?</a:t>
            </a:r>
          </a:p>
        </p:txBody>
      </p:sp>
      <p:sp>
        <p:nvSpPr>
          <p:cNvPr id="4" name="Marcador de texto 3">
            <a:extLst>
              <a:ext uri="{FF2B5EF4-FFF2-40B4-BE49-F238E27FC236}">
                <a16:creationId xmlns:a16="http://schemas.microsoft.com/office/drawing/2014/main" id="{EE7D812B-3521-33FC-A161-29559EACF7B3}"/>
              </a:ext>
            </a:extLst>
          </p:cNvPr>
          <p:cNvSpPr>
            <a:spLocks noGrp="1"/>
          </p:cNvSpPr>
          <p:nvPr>
            <p:ph type="body" sz="quarter" idx="14"/>
          </p:nvPr>
        </p:nvSpPr>
        <p:spPr>
          <a:xfrm>
            <a:off x="911225" y="3232151"/>
            <a:ext cx="5641975" cy="3516992"/>
          </a:xfrm>
        </p:spPr>
        <p:txBody>
          <a:bodyPr/>
          <a:lstStyle/>
          <a:p>
            <a:r>
              <a:rPr lang="es-ES" sz="1800" dirty="0"/>
              <a:t>Emplear la herramienta más adecuada de acuerdo a las necesidades de cada proyecto:</a:t>
            </a:r>
          </a:p>
          <a:p>
            <a:pPr lvl="1"/>
            <a:r>
              <a:rPr lang="es-ES" sz="1600" dirty="0"/>
              <a:t>Cantidad prevista de consultas y actualizaciones</a:t>
            </a:r>
          </a:p>
          <a:p>
            <a:pPr lvl="1"/>
            <a:r>
              <a:rPr lang="es-ES" sz="1600" dirty="0"/>
              <a:t>Complejidad de las mismas</a:t>
            </a:r>
          </a:p>
          <a:p>
            <a:r>
              <a:rPr lang="es-ES" sz="1800" dirty="0"/>
              <a:t>Un caso de uso habitual es aplicar la filosofía CQRS:</a:t>
            </a:r>
          </a:p>
          <a:p>
            <a:pPr lvl="1"/>
            <a:r>
              <a:rPr lang="es-ES" sz="1600" dirty="0"/>
              <a:t>Para comandos: ORM</a:t>
            </a:r>
          </a:p>
          <a:p>
            <a:pPr lvl="2"/>
            <a:r>
              <a:rPr lang="es-ES" sz="1400" dirty="0"/>
              <a:t>Permite emplear el modelo de dominio</a:t>
            </a:r>
          </a:p>
          <a:p>
            <a:pPr lvl="2"/>
            <a:r>
              <a:rPr lang="es-ES" sz="1400" dirty="0"/>
              <a:t>Patrón unidad de trabajo – repositorio</a:t>
            </a:r>
          </a:p>
          <a:p>
            <a:pPr lvl="2"/>
            <a:r>
              <a:rPr lang="es-ES" sz="1400" dirty="0"/>
              <a:t>Transaccionalidad</a:t>
            </a:r>
            <a:endParaRPr lang="es-ES" sz="1200" dirty="0"/>
          </a:p>
          <a:p>
            <a:pPr lvl="1"/>
            <a:r>
              <a:rPr lang="es-ES" sz="1600" dirty="0"/>
              <a:t>Para consultas: micro-ORM</a:t>
            </a:r>
          </a:p>
          <a:p>
            <a:pPr lvl="2"/>
            <a:r>
              <a:rPr lang="es-ES" sz="1400" dirty="0"/>
              <a:t>Ofrece mejor rendimiento</a:t>
            </a:r>
          </a:p>
        </p:txBody>
      </p:sp>
      <p:pic>
        <p:nvPicPr>
          <p:cNvPr id="3074" name="Picture 2" descr="CQRS">
            <a:extLst>
              <a:ext uri="{FF2B5EF4-FFF2-40B4-BE49-F238E27FC236}">
                <a16:creationId xmlns:a16="http://schemas.microsoft.com/office/drawing/2014/main" id="{9A4FFB02-496E-2535-2DDA-7F3456D387C3}"/>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6475414" y="2157985"/>
            <a:ext cx="5440929" cy="3963251"/>
          </a:xfrm>
          <a:prstGeom prst="rect">
            <a:avLst/>
          </a:prstGeom>
          <a:noFill/>
        </p:spPr>
      </p:pic>
    </p:spTree>
    <p:extLst>
      <p:ext uri="{BB962C8B-B14F-4D97-AF65-F5344CB8AC3E}">
        <p14:creationId xmlns:p14="http://schemas.microsoft.com/office/powerpoint/2010/main" val="368059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EF Core</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 EF Core para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478995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5971592" y="884582"/>
            <a:ext cx="6220407" cy="5695122"/>
          </a:xfrm>
        </p:spPr>
        <p:txBody>
          <a:bodyPr/>
          <a:lstStyle/>
          <a:p>
            <a:r>
              <a:rPr lang="en-US" sz="2800" dirty="0" err="1"/>
              <a:t>Qué</a:t>
            </a:r>
            <a:r>
              <a:rPr lang="en-US" sz="2800" dirty="0"/>
              <a:t> es EF Core</a:t>
            </a:r>
          </a:p>
          <a:p>
            <a:r>
              <a:rPr lang="en-US" sz="2800" dirty="0"/>
              <a:t>Por </a:t>
            </a:r>
            <a:r>
              <a:rPr lang="en-US" sz="2800" dirty="0" err="1"/>
              <a:t>qué</a:t>
            </a:r>
            <a:r>
              <a:rPr lang="en-US" sz="2800" dirty="0"/>
              <a:t> usar EF Core</a:t>
            </a:r>
          </a:p>
          <a:p>
            <a:r>
              <a:rPr lang="en-US" sz="2800" dirty="0" err="1"/>
              <a:t>Configuración</a:t>
            </a:r>
            <a:r>
              <a:rPr lang="en-US" sz="2800" dirty="0"/>
              <a:t> </a:t>
            </a:r>
            <a:r>
              <a:rPr lang="en-US" sz="2800" dirty="0" err="1"/>
              <a:t>inicial</a:t>
            </a:r>
            <a:endParaRPr lang="en-US" sz="2800" dirty="0"/>
          </a:p>
          <a:p>
            <a:r>
              <a:rPr lang="en-US" sz="2800" dirty="0"/>
              <a:t>Code first</a:t>
            </a:r>
          </a:p>
          <a:p>
            <a:r>
              <a:rPr lang="en-US" sz="2800" dirty="0" err="1"/>
              <a:t>Herramientas</a:t>
            </a:r>
            <a:r>
              <a:rPr lang="en-US" sz="2800" dirty="0"/>
              <a:t> de </a:t>
            </a:r>
            <a:r>
              <a:rPr lang="en-US" sz="2800" dirty="0" err="1"/>
              <a:t>desarrollo</a:t>
            </a:r>
            <a:endParaRPr lang="en-US" sz="2800" dirty="0"/>
          </a:p>
          <a:p>
            <a:r>
              <a:rPr lang="en-US" sz="2800" dirty="0" err="1"/>
              <a:t>Configuración</a:t>
            </a:r>
            <a:r>
              <a:rPr lang="en-US" sz="2800" dirty="0"/>
              <a:t> de </a:t>
            </a:r>
            <a:r>
              <a:rPr lang="en-US" sz="2800" dirty="0" err="1"/>
              <a:t>entidades</a:t>
            </a:r>
            <a:endParaRPr lang="en-US" sz="2800" dirty="0"/>
          </a:p>
          <a:p>
            <a:r>
              <a:rPr lang="en-US" sz="2800" dirty="0" err="1"/>
              <a:t>Migraciones</a:t>
            </a:r>
            <a:endParaRPr lang="en-US" sz="2800" dirty="0"/>
          </a:p>
          <a:p>
            <a:r>
              <a:rPr lang="en-US" sz="2800" dirty="0" err="1"/>
              <a:t>Relaciones</a:t>
            </a:r>
            <a:endParaRPr lang="en-US" sz="2800" dirty="0"/>
          </a:p>
          <a:p>
            <a:r>
              <a:rPr lang="en-US" sz="2800" dirty="0"/>
              <a:t>Consulta de </a:t>
            </a:r>
            <a:r>
              <a:rPr lang="en-US" sz="2800" dirty="0" err="1"/>
              <a:t>entidades</a:t>
            </a:r>
            <a:endParaRPr lang="en-US" sz="2800" dirty="0"/>
          </a:p>
          <a:p>
            <a:r>
              <a:rPr lang="en-US" sz="2800" dirty="0" err="1"/>
              <a:t>Actualización</a:t>
            </a:r>
            <a:r>
              <a:rPr lang="en-US" sz="2800" dirty="0"/>
              <a:t> y </a:t>
            </a:r>
            <a:r>
              <a:rPr lang="en-US" sz="2800" dirty="0" err="1"/>
              <a:t>eliminación</a:t>
            </a:r>
            <a:r>
              <a:rPr lang="en-US" sz="2800" dirty="0"/>
              <a:t> de </a:t>
            </a:r>
            <a:r>
              <a:rPr lang="en-US" sz="2800" dirty="0" err="1"/>
              <a:t>entidades</a:t>
            </a:r>
            <a:endParaRPr lang="en-US" sz="2800" dirty="0"/>
          </a:p>
          <a:p>
            <a:r>
              <a:rPr lang="en-US" sz="2800" dirty="0" err="1"/>
              <a:t>Seguimiento</a:t>
            </a:r>
            <a:r>
              <a:rPr lang="en-US" sz="2800" dirty="0"/>
              <a:t> y </a:t>
            </a:r>
            <a:r>
              <a:rPr lang="en-US" sz="2800" dirty="0" err="1"/>
              <a:t>persistencia</a:t>
            </a:r>
            <a:r>
              <a:rPr lang="en-US" sz="2800" dirty="0"/>
              <a:t> de </a:t>
            </a:r>
            <a:r>
              <a:rPr lang="en-US" sz="2800" dirty="0" err="1"/>
              <a:t>cambios</a:t>
            </a:r>
            <a:endParaRPr lang="en-US" sz="2800"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EF Core</a:t>
            </a:r>
          </a:p>
        </p:txBody>
      </p:sp>
    </p:spTree>
    <p:extLst>
      <p:ext uri="{BB962C8B-B14F-4D97-AF65-F5344CB8AC3E}">
        <p14:creationId xmlns:p14="http://schemas.microsoft.com/office/powerpoint/2010/main" val="3687589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EF Core</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ORM Oficial de Microsoft para .NET</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3128865"/>
            <a:ext cx="5539338" cy="3216373"/>
          </a:xfrm>
        </p:spPr>
        <p:txBody>
          <a:bodyPr/>
          <a:lstStyle/>
          <a:p>
            <a:r>
              <a:rPr lang="es-ES" sz="2000" dirty="0"/>
              <a:t>Es un ORM ligero, y extensible</a:t>
            </a:r>
          </a:p>
          <a:p>
            <a:r>
              <a:rPr lang="es-ES" sz="2000" dirty="0"/>
              <a:t>Heredero de </a:t>
            </a:r>
            <a:r>
              <a:rPr lang="es-ES" sz="2000" dirty="0" err="1"/>
              <a:t>Entity</a:t>
            </a:r>
            <a:r>
              <a:rPr lang="es-ES" sz="2000" dirty="0"/>
              <a:t> Framework (</a:t>
            </a:r>
            <a:r>
              <a:rPr lang="es-ES" sz="2000" dirty="0" err="1"/>
              <a:t>.Net</a:t>
            </a:r>
            <a:r>
              <a:rPr lang="es-ES" sz="2000" dirty="0"/>
              <a:t> Framework)</a:t>
            </a:r>
          </a:p>
          <a:p>
            <a:pPr lvl="1"/>
            <a:r>
              <a:rPr lang="es-ES" sz="1600" dirty="0"/>
              <a:t>Mejoras en rendimiento</a:t>
            </a:r>
          </a:p>
          <a:p>
            <a:pPr lvl="1"/>
            <a:r>
              <a:rPr lang="es-ES" sz="1600" dirty="0"/>
              <a:t>Mayores opciones de configuración</a:t>
            </a:r>
          </a:p>
          <a:p>
            <a:pPr lvl="1"/>
            <a:r>
              <a:rPr lang="es-ES" sz="1600" dirty="0"/>
              <a:t>Mejor desacoplamiento entre modelo y la base de datos</a:t>
            </a:r>
          </a:p>
          <a:p>
            <a:endParaRPr lang="es-ES" sz="2000" dirty="0"/>
          </a:p>
          <a:p>
            <a:endParaRPr lang="es-ES" sz="2000" dirty="0"/>
          </a:p>
          <a:p>
            <a:endParaRPr lang="es-ES" dirty="0"/>
          </a:p>
        </p:txBody>
      </p:sp>
      <p:pic>
        <p:nvPicPr>
          <p:cNvPr id="4098" name="Picture 2" descr="Entity Framework Core">
            <a:extLst>
              <a:ext uri="{FF2B5EF4-FFF2-40B4-BE49-F238E27FC236}">
                <a16:creationId xmlns:a16="http://schemas.microsoft.com/office/drawing/2014/main" id="{80BBCDCC-CC81-EEEB-CCB7-39E2855EB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629" y="1506375"/>
            <a:ext cx="4138030" cy="413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202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Por qué usar EF Core</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320212"/>
            <a:ext cx="7212627" cy="4360505"/>
          </a:xfrm>
        </p:spPr>
        <p:txBody>
          <a:bodyPr numCol="1"/>
          <a:lstStyle/>
          <a:p>
            <a:r>
              <a:rPr lang="es-ES" sz="2000" dirty="0"/>
              <a:t>Soporte de Microsoft</a:t>
            </a:r>
          </a:p>
          <a:p>
            <a:r>
              <a:rPr lang="es-ES" sz="2000" dirty="0"/>
              <a:t>Open </a:t>
            </a:r>
            <a:r>
              <a:rPr lang="es-ES" sz="2000" dirty="0" err="1"/>
              <a:t>Source</a:t>
            </a:r>
            <a:endParaRPr lang="es-ES" sz="2000" dirty="0"/>
          </a:p>
          <a:p>
            <a:r>
              <a:rPr lang="es-ES" sz="2000" dirty="0"/>
              <a:t>En continuo desarrollo</a:t>
            </a:r>
          </a:p>
          <a:p>
            <a:r>
              <a:rPr lang="es-ES" sz="2000" dirty="0"/>
              <a:t>Muy bien documentado:</a:t>
            </a:r>
          </a:p>
          <a:p>
            <a:pPr marL="0" indent="0">
              <a:buNone/>
            </a:pPr>
            <a:r>
              <a:rPr lang="es-ES" sz="2000" dirty="0">
                <a:solidFill>
                  <a:schemeClr val="accent1"/>
                </a:solidFill>
              </a:rPr>
              <a:t>	</a:t>
            </a:r>
            <a:r>
              <a:rPr lang="es-ES" sz="2000" dirty="0">
                <a:solidFill>
                  <a:schemeClr val="accent1"/>
                </a:solidFill>
                <a:hlinkClick r:id="rId2">
                  <a:extLst>
                    <a:ext uri="{A12FA001-AC4F-418D-AE19-62706E023703}">
                      <ahyp:hlinkClr xmlns:ahyp="http://schemas.microsoft.com/office/drawing/2018/hyperlinkcolor" val="tx"/>
                    </a:ext>
                  </a:extLst>
                </a:hlinkClick>
              </a:rPr>
              <a:t>https://learn.microsoft.com/en-us/ef/core/</a:t>
            </a:r>
            <a:endParaRPr lang="es-ES" sz="2000" dirty="0">
              <a:solidFill>
                <a:schemeClr val="accent1"/>
              </a:solidFill>
            </a:endParaRPr>
          </a:p>
          <a:p>
            <a:r>
              <a:rPr lang="es-ES" sz="2000" dirty="0"/>
              <a:t>Soporte para múltiples bases de datos:</a:t>
            </a:r>
          </a:p>
          <a:p>
            <a:pPr lvl="1"/>
            <a:r>
              <a:rPr lang="es-ES" sz="1400" dirty="0"/>
              <a:t>SQL Server (Microsoft)</a:t>
            </a:r>
          </a:p>
          <a:p>
            <a:pPr lvl="1"/>
            <a:r>
              <a:rPr lang="es-ES" sz="1400" dirty="0" err="1"/>
              <a:t>SqLite</a:t>
            </a:r>
            <a:r>
              <a:rPr lang="es-ES" sz="1400" dirty="0"/>
              <a:t> (Microsoft)</a:t>
            </a:r>
          </a:p>
          <a:p>
            <a:pPr lvl="1"/>
            <a:r>
              <a:rPr lang="es-ES" sz="1400" dirty="0"/>
              <a:t>In </a:t>
            </a:r>
            <a:r>
              <a:rPr lang="es-ES" sz="1400" dirty="0" err="1"/>
              <a:t>Memory</a:t>
            </a:r>
            <a:r>
              <a:rPr lang="es-ES" sz="1400" dirty="0"/>
              <a:t> (Microsoft)</a:t>
            </a:r>
          </a:p>
          <a:p>
            <a:pPr lvl="1"/>
            <a:r>
              <a:rPr lang="es-ES" sz="1400" dirty="0"/>
              <a:t>Azure Cosmos DB (Microsoft)</a:t>
            </a:r>
          </a:p>
          <a:p>
            <a:pPr lvl="1"/>
            <a:r>
              <a:rPr lang="es-ES" sz="1400" dirty="0"/>
              <a:t>PostgreSQL (</a:t>
            </a:r>
            <a:r>
              <a:rPr lang="es-ES" sz="1400" dirty="0" err="1"/>
              <a:t>Npgsql</a:t>
            </a:r>
            <a:r>
              <a:rPr lang="es-ES" sz="1400" dirty="0"/>
              <a:t>)</a:t>
            </a:r>
          </a:p>
          <a:p>
            <a:pPr lvl="1"/>
            <a:r>
              <a:rPr lang="es-ES" sz="1400" dirty="0"/>
              <a:t>Oracle (Oracle)</a:t>
            </a:r>
          </a:p>
          <a:p>
            <a:pPr lvl="1"/>
            <a:r>
              <a:rPr lang="es-ES" sz="1400" dirty="0" err="1"/>
              <a:t>MySql</a:t>
            </a:r>
            <a:r>
              <a:rPr lang="es-ES" sz="1400" dirty="0"/>
              <a:t> (Oracle, </a:t>
            </a:r>
            <a:r>
              <a:rPr lang="es-ES" sz="1400" dirty="0" err="1"/>
              <a:t>DevArt</a:t>
            </a:r>
            <a:r>
              <a:rPr lang="es-ES" sz="1400" dirty="0"/>
              <a:t>)</a:t>
            </a:r>
          </a:p>
          <a:p>
            <a:pPr lvl="1"/>
            <a:r>
              <a:rPr lang="es-ES" sz="1400" dirty="0" err="1"/>
              <a:t>MariaDB</a:t>
            </a:r>
            <a:r>
              <a:rPr lang="es-ES" sz="1400" dirty="0"/>
              <a:t> (Pomelo </a:t>
            </a:r>
            <a:r>
              <a:rPr lang="es-ES" sz="1400" dirty="0" err="1"/>
              <a:t>Foundation</a:t>
            </a:r>
            <a:r>
              <a:rPr lang="es-ES" sz="1400" dirty="0"/>
              <a:t>)</a:t>
            </a:r>
          </a:p>
          <a:p>
            <a:pPr marL="457200" lvl="1" indent="0">
              <a:buNone/>
            </a:pPr>
            <a:endParaRPr lang="es-ES" sz="1400" dirty="0"/>
          </a:p>
          <a:p>
            <a:endParaRPr lang="es-ES" dirty="0"/>
          </a:p>
        </p:txBody>
      </p:sp>
    </p:spTree>
    <p:extLst>
      <p:ext uri="{BB962C8B-B14F-4D97-AF65-F5344CB8AC3E}">
        <p14:creationId xmlns:p14="http://schemas.microsoft.com/office/powerpoint/2010/main" val="1862842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 inicial</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080125" cy="2493606"/>
          </a:xfrm>
        </p:spPr>
        <p:txBody>
          <a:bodyPr numCol="1"/>
          <a:lstStyle/>
          <a:p>
            <a:r>
              <a:rPr lang="es-ES" sz="1600" dirty="0" err="1"/>
              <a:t>Microsoft.EntityFrameworkCore</a:t>
            </a:r>
            <a:r>
              <a:rPr lang="es-ES" sz="1600" dirty="0"/>
              <a:t>: Paquete base de la librería EF Core </a:t>
            </a:r>
          </a:p>
          <a:p>
            <a:r>
              <a:rPr lang="es-ES" sz="1600" dirty="0" err="1"/>
              <a:t>Microsoft.AspNetCore.Diagnostics.EntityFrameworkCore</a:t>
            </a:r>
            <a:r>
              <a:rPr lang="es-ES" sz="1600" dirty="0"/>
              <a:t>: Extensión de ASP.NET </a:t>
            </a:r>
            <a:r>
              <a:rPr lang="es-ES" sz="1600" dirty="0" err="1"/>
              <a:t>core</a:t>
            </a:r>
            <a:r>
              <a:rPr lang="es-ES" sz="1600" dirty="0"/>
              <a:t> para mostrar información de diagnóstico de EF Core</a:t>
            </a:r>
          </a:p>
          <a:p>
            <a:r>
              <a:rPr lang="es-ES" sz="1600" dirty="0" err="1"/>
              <a:t>Microsoft.EntityFrameworkCore.SqlServer</a:t>
            </a:r>
            <a:r>
              <a:rPr lang="es-ES" sz="1600" dirty="0"/>
              <a:t>: </a:t>
            </a:r>
            <a:r>
              <a:rPr lang="es-ES" sz="1600" dirty="0" err="1"/>
              <a:t>Provider</a:t>
            </a:r>
            <a:r>
              <a:rPr lang="es-ES" sz="1600" dirty="0"/>
              <a:t> para conectar con bases de datos SQL Server</a:t>
            </a:r>
          </a:p>
          <a:p>
            <a:r>
              <a:rPr lang="es-ES" sz="1600" dirty="0" err="1"/>
              <a:t>Microsoft.EntityFrameworkCore.Tools</a:t>
            </a:r>
            <a:r>
              <a:rPr lang="es-ES" sz="1600" dirty="0"/>
              <a:t>: Herramientas para desarrollar desde Visual Studio</a:t>
            </a:r>
          </a:p>
        </p:txBody>
      </p:sp>
      <p:sp>
        <p:nvSpPr>
          <p:cNvPr id="3" name="Marcador de texto 2">
            <a:extLst>
              <a:ext uri="{FF2B5EF4-FFF2-40B4-BE49-F238E27FC236}">
                <a16:creationId xmlns:a16="http://schemas.microsoft.com/office/drawing/2014/main" id="{A54AED4D-969E-B0E2-CBD4-7FB6C66C7474}"/>
              </a:ext>
            </a:extLst>
          </p:cNvPr>
          <p:cNvSpPr>
            <a:spLocks noGrp="1"/>
          </p:cNvSpPr>
          <p:nvPr>
            <p:ph type="body" sz="quarter" idx="13"/>
          </p:nvPr>
        </p:nvSpPr>
        <p:spPr>
          <a:xfrm>
            <a:off x="910696" y="2365849"/>
            <a:ext cx="5040313" cy="651610"/>
          </a:xfrm>
        </p:spPr>
        <p:txBody>
          <a:bodyPr/>
          <a:lstStyle/>
          <a:p>
            <a:r>
              <a:rPr lang="es-ES" dirty="0"/>
              <a:t>Paquetes</a:t>
            </a:r>
          </a:p>
          <a:p>
            <a:endParaRPr lang="es-ES" dirty="0"/>
          </a:p>
        </p:txBody>
      </p:sp>
      <p:sp>
        <p:nvSpPr>
          <p:cNvPr id="7" name="Marcador de texto 3">
            <a:extLst>
              <a:ext uri="{FF2B5EF4-FFF2-40B4-BE49-F238E27FC236}">
                <a16:creationId xmlns:a16="http://schemas.microsoft.com/office/drawing/2014/main" id="{5C084427-3144-50D4-5595-698E28A517A5}"/>
              </a:ext>
            </a:extLst>
          </p:cNvPr>
          <p:cNvSpPr txBox="1">
            <a:spLocks/>
          </p:cNvSpPr>
          <p:nvPr/>
        </p:nvSpPr>
        <p:spPr>
          <a:xfrm>
            <a:off x="910696" y="5448301"/>
            <a:ext cx="11033092" cy="878888"/>
          </a:xfrm>
          <a:prstGeom prst="rect">
            <a:avLst/>
          </a:prstGeom>
        </p:spPr>
        <p:txBody>
          <a:bodyPr lIns="0" tIns="0" rIns="0" bIns="0" numCol="1"/>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s-ES" sz="1600" dirty="0"/>
              <a:t>Para desarrollar desde otra consola de comandos, se puede instalar el </a:t>
            </a:r>
            <a:r>
              <a:rPr lang="es-ES" sz="1600" dirty="0" err="1"/>
              <a:t>cli</a:t>
            </a:r>
            <a:r>
              <a:rPr lang="es-ES" sz="1600" dirty="0"/>
              <a:t> con:</a:t>
            </a:r>
          </a:p>
          <a:p>
            <a:pPr marL="457200" lvl="1" indent="0">
              <a:buFont typeface="Arial" panose="020B0604020202020204" pitchFamily="34" charset="0"/>
              <a:buNone/>
            </a:pPr>
            <a:r>
              <a:rPr lang="es-ES" sz="1600" dirty="0"/>
              <a:t>	dotnet </a:t>
            </a:r>
            <a:r>
              <a:rPr lang="es-ES" sz="1600" dirty="0" err="1"/>
              <a:t>tool</a:t>
            </a:r>
            <a:r>
              <a:rPr lang="es-ES" sz="1600" dirty="0"/>
              <a:t> </a:t>
            </a:r>
            <a:r>
              <a:rPr lang="es-ES" sz="1600" dirty="0" err="1"/>
              <a:t>install</a:t>
            </a:r>
            <a:r>
              <a:rPr lang="es-ES" sz="1600" dirty="0"/>
              <a:t> --global dotnet-</a:t>
            </a:r>
            <a:r>
              <a:rPr lang="es-ES" sz="1600" dirty="0" err="1"/>
              <a:t>ef</a:t>
            </a:r>
            <a:endParaRPr lang="es-ES" sz="1600" dirty="0"/>
          </a:p>
          <a:p>
            <a:pPr lvl="1"/>
            <a:r>
              <a:rPr lang="es-ES" sz="1600" dirty="0"/>
              <a:t>En ese caso, se debe instalar por separado el paquete </a:t>
            </a:r>
            <a:r>
              <a:rPr lang="es-ES" sz="1600" dirty="0" err="1"/>
              <a:t>Microsoft.EntityFrameworkCore.Design</a:t>
            </a:r>
            <a:endParaRPr lang="es-ES" sz="1400" dirty="0"/>
          </a:p>
          <a:p>
            <a:pPr marL="457200" lvl="1" indent="0">
              <a:buFont typeface="Arial" panose="020B0604020202020204" pitchFamily="34" charset="0"/>
              <a:buNone/>
            </a:pPr>
            <a:endParaRPr lang="es-ES" sz="1400" dirty="0"/>
          </a:p>
          <a:p>
            <a:endParaRPr lang="es-ES" dirty="0"/>
          </a:p>
        </p:txBody>
      </p:sp>
      <p:pic>
        <p:nvPicPr>
          <p:cNvPr id="9" name="Imagen 8">
            <a:extLst>
              <a:ext uri="{FF2B5EF4-FFF2-40B4-BE49-F238E27FC236}">
                <a16:creationId xmlns:a16="http://schemas.microsoft.com/office/drawing/2014/main" id="{6175B6B2-9488-FB3E-0AE5-A0C74DB4DBFE}"/>
              </a:ext>
            </a:extLst>
          </p:cNvPr>
          <p:cNvPicPr>
            <a:picLocks noChangeAspect="1"/>
          </p:cNvPicPr>
          <p:nvPr/>
        </p:nvPicPr>
        <p:blipFill>
          <a:blip r:embed="rId3"/>
          <a:stretch>
            <a:fillRect/>
          </a:stretch>
        </p:blipFill>
        <p:spPr>
          <a:xfrm>
            <a:off x="7062725" y="2837369"/>
            <a:ext cx="4716526" cy="2493607"/>
          </a:xfrm>
          <a:prstGeom prst="rect">
            <a:avLst/>
          </a:prstGeom>
        </p:spPr>
      </p:pic>
    </p:spTree>
    <p:extLst>
      <p:ext uri="{BB962C8B-B14F-4D97-AF65-F5344CB8AC3E}">
        <p14:creationId xmlns:p14="http://schemas.microsoft.com/office/powerpoint/2010/main" val="1215327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826904" cy="651610"/>
          </a:xfrm>
        </p:spPr>
        <p:txBody>
          <a:bodyPr/>
          <a:lstStyle/>
          <a:p>
            <a:r>
              <a:rPr lang="es-ES" dirty="0"/>
              <a:t>EF Core </a:t>
            </a:r>
            <a:r>
              <a:rPr lang="es-ES" dirty="0" err="1"/>
              <a:t>Code</a:t>
            </a:r>
            <a:r>
              <a:rPr lang="es-ES" dirty="0"/>
              <a:t> </a:t>
            </a:r>
            <a:r>
              <a:rPr lang="es-ES" dirty="0" err="1"/>
              <a:t>First</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444750"/>
            <a:ext cx="10594975" cy="3949700"/>
          </a:xfrm>
        </p:spPr>
        <p:txBody>
          <a:bodyPr numCol="1"/>
          <a:lstStyle/>
          <a:p>
            <a:r>
              <a:rPr lang="es-ES" sz="2000" dirty="0"/>
              <a:t>Es el modo de trabajo recomendado para nuevos desarrollos</a:t>
            </a:r>
          </a:p>
          <a:p>
            <a:r>
              <a:rPr lang="es-ES" sz="2000" dirty="0"/>
              <a:t>El código condiciona la estructura de la base de datos</a:t>
            </a:r>
          </a:p>
          <a:p>
            <a:r>
              <a:rPr lang="es-ES" sz="2000" dirty="0"/>
              <a:t>La base de datos se mantiene actualizada respecto al modelo mediante migraciones</a:t>
            </a:r>
          </a:p>
          <a:p>
            <a:pPr lvl="1"/>
            <a:r>
              <a:rPr lang="es-ES" sz="1600" dirty="0"/>
              <a:t>Las migraciones se mantienen como código</a:t>
            </a:r>
          </a:p>
          <a:p>
            <a:pPr lvl="1"/>
            <a:r>
              <a:rPr lang="es-ES" sz="1600" dirty="0"/>
              <a:t>Permiten generar la base de datos desde 0</a:t>
            </a:r>
          </a:p>
          <a:p>
            <a:endParaRPr lang="es-ES" sz="2000" dirty="0"/>
          </a:p>
          <a:p>
            <a:r>
              <a:rPr lang="es-ES" sz="2000" dirty="0"/>
              <a:t>También es posible trabajar con </a:t>
            </a:r>
            <a:r>
              <a:rPr lang="es-ES" sz="2000" dirty="0" err="1"/>
              <a:t>database-first</a:t>
            </a:r>
            <a:endParaRPr lang="es-ES" sz="2000" dirty="0"/>
          </a:p>
          <a:p>
            <a:pPr lvl="1"/>
            <a:r>
              <a:rPr lang="es-ES" sz="1600" dirty="0"/>
              <a:t>Para bases de datos heredadas</a:t>
            </a:r>
          </a:p>
          <a:p>
            <a:pPr lvl="1"/>
            <a:r>
              <a:rPr lang="es-ES" sz="1600" dirty="0"/>
              <a:t>Si no tenemos control sobre su estructura</a:t>
            </a:r>
          </a:p>
        </p:txBody>
      </p:sp>
    </p:spTree>
    <p:extLst>
      <p:ext uri="{BB962C8B-B14F-4D97-AF65-F5344CB8AC3E}">
        <p14:creationId xmlns:p14="http://schemas.microsoft.com/office/powerpoint/2010/main" val="2661920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 inicial</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08300"/>
            <a:ext cx="5280025" cy="3772417"/>
          </a:xfrm>
        </p:spPr>
        <p:txBody>
          <a:bodyPr numCol="1"/>
          <a:lstStyle/>
          <a:p>
            <a:r>
              <a:rPr lang="es-ES" sz="2000" dirty="0"/>
              <a:t>El </a:t>
            </a:r>
            <a:r>
              <a:rPr lang="es-ES" sz="2000" dirty="0" err="1"/>
              <a:t>DbContext</a:t>
            </a:r>
            <a:r>
              <a:rPr lang="es-ES" sz="2000" dirty="0"/>
              <a:t> es el punto de acceso de nuestra aplicación a la base de datos a través de EF Core</a:t>
            </a:r>
          </a:p>
          <a:p>
            <a:r>
              <a:rPr lang="es-ES" sz="2000" dirty="0"/>
              <a:t>Debe heredar de la clase </a:t>
            </a:r>
            <a:r>
              <a:rPr lang="es-ES" sz="2000" dirty="0" err="1"/>
              <a:t>DbContext</a:t>
            </a:r>
            <a:r>
              <a:rPr lang="es-ES" sz="2000" dirty="0"/>
              <a:t> de EF Core</a:t>
            </a:r>
          </a:p>
          <a:p>
            <a:r>
              <a:rPr lang="es-ES" sz="2000" dirty="0"/>
              <a:t>Es un servicio </a:t>
            </a:r>
            <a:r>
              <a:rPr lang="es-ES" sz="2000" dirty="0" err="1"/>
              <a:t>scoped</a:t>
            </a:r>
            <a:r>
              <a:rPr lang="es-ES" sz="2000" dirty="0"/>
              <a:t>, que se configura mediante inyección de dependencias</a:t>
            </a:r>
          </a:p>
          <a:p>
            <a:r>
              <a:rPr lang="es-ES" sz="2000" dirty="0"/>
              <a:t>Su configuración se establece mediante las herramientas de configuración estándares de ASP.NET Core</a:t>
            </a:r>
          </a:p>
          <a:p>
            <a:endParaRPr lang="es-ES" sz="1400" dirty="0"/>
          </a:p>
          <a:p>
            <a:pPr marL="457200" lvl="1" indent="0">
              <a:buNone/>
            </a:pPr>
            <a:endParaRPr lang="es-ES" sz="1400" dirty="0"/>
          </a:p>
          <a:p>
            <a:endParaRPr lang="es-ES" dirty="0"/>
          </a:p>
        </p:txBody>
      </p:sp>
      <p:sp>
        <p:nvSpPr>
          <p:cNvPr id="3" name="Marcador de texto 2">
            <a:extLst>
              <a:ext uri="{FF2B5EF4-FFF2-40B4-BE49-F238E27FC236}">
                <a16:creationId xmlns:a16="http://schemas.microsoft.com/office/drawing/2014/main" id="{A54AED4D-969E-B0E2-CBD4-7FB6C66C7474}"/>
              </a:ext>
            </a:extLst>
          </p:cNvPr>
          <p:cNvSpPr>
            <a:spLocks noGrp="1"/>
          </p:cNvSpPr>
          <p:nvPr>
            <p:ph type="body" sz="quarter" idx="13"/>
          </p:nvPr>
        </p:nvSpPr>
        <p:spPr>
          <a:xfrm>
            <a:off x="910696" y="2365849"/>
            <a:ext cx="5040313" cy="651610"/>
          </a:xfrm>
        </p:spPr>
        <p:txBody>
          <a:bodyPr/>
          <a:lstStyle/>
          <a:p>
            <a:r>
              <a:rPr lang="es-ES" dirty="0" err="1"/>
              <a:t>DbContext</a:t>
            </a:r>
            <a:endParaRPr lang="es-ES" dirty="0"/>
          </a:p>
          <a:p>
            <a:endParaRPr lang="es-ES" dirty="0"/>
          </a:p>
        </p:txBody>
      </p:sp>
      <p:pic>
        <p:nvPicPr>
          <p:cNvPr id="6" name="Imagen 5">
            <a:extLst>
              <a:ext uri="{FF2B5EF4-FFF2-40B4-BE49-F238E27FC236}">
                <a16:creationId xmlns:a16="http://schemas.microsoft.com/office/drawing/2014/main" id="{D660A4C0-49A1-65EE-D544-E8FD44F8F58B}"/>
              </a:ext>
            </a:extLst>
          </p:cNvPr>
          <p:cNvPicPr>
            <a:picLocks noChangeAspect="1"/>
          </p:cNvPicPr>
          <p:nvPr/>
        </p:nvPicPr>
        <p:blipFill>
          <a:blip r:embed="rId2"/>
          <a:stretch>
            <a:fillRect/>
          </a:stretch>
        </p:blipFill>
        <p:spPr>
          <a:xfrm>
            <a:off x="6322263" y="2908300"/>
            <a:ext cx="5058481" cy="1819529"/>
          </a:xfrm>
          <a:prstGeom prst="rect">
            <a:avLst/>
          </a:prstGeom>
        </p:spPr>
      </p:pic>
      <p:pic>
        <p:nvPicPr>
          <p:cNvPr id="10" name="Imagen 9">
            <a:extLst>
              <a:ext uri="{FF2B5EF4-FFF2-40B4-BE49-F238E27FC236}">
                <a16:creationId xmlns:a16="http://schemas.microsoft.com/office/drawing/2014/main" id="{5A7D777D-9FE5-B3E9-B5BC-3C7DDAB55EF9}"/>
              </a:ext>
            </a:extLst>
          </p:cNvPr>
          <p:cNvPicPr>
            <a:picLocks noChangeAspect="1"/>
          </p:cNvPicPr>
          <p:nvPr/>
        </p:nvPicPr>
        <p:blipFill>
          <a:blip r:embed="rId3"/>
          <a:stretch>
            <a:fillRect/>
          </a:stretch>
        </p:blipFill>
        <p:spPr>
          <a:xfrm>
            <a:off x="4007365" y="6166295"/>
            <a:ext cx="7992590" cy="514422"/>
          </a:xfrm>
          <a:prstGeom prst="rect">
            <a:avLst/>
          </a:prstGeom>
        </p:spPr>
      </p:pic>
      <p:pic>
        <p:nvPicPr>
          <p:cNvPr id="12" name="Imagen 11">
            <a:extLst>
              <a:ext uri="{FF2B5EF4-FFF2-40B4-BE49-F238E27FC236}">
                <a16:creationId xmlns:a16="http://schemas.microsoft.com/office/drawing/2014/main" id="{3416224A-8F42-1FAA-80A1-57A276FB8603}"/>
              </a:ext>
            </a:extLst>
          </p:cNvPr>
          <p:cNvPicPr>
            <a:picLocks noChangeAspect="1"/>
          </p:cNvPicPr>
          <p:nvPr/>
        </p:nvPicPr>
        <p:blipFill>
          <a:blip r:embed="rId4"/>
          <a:stretch>
            <a:fillRect/>
          </a:stretch>
        </p:blipFill>
        <p:spPr>
          <a:xfrm>
            <a:off x="6322263" y="4982532"/>
            <a:ext cx="5677692" cy="866896"/>
          </a:xfrm>
          <a:prstGeom prst="rect">
            <a:avLst/>
          </a:prstGeom>
        </p:spPr>
      </p:pic>
    </p:spTree>
    <p:extLst>
      <p:ext uri="{BB962C8B-B14F-4D97-AF65-F5344CB8AC3E}">
        <p14:creationId xmlns:p14="http://schemas.microsoft.com/office/powerpoint/2010/main" val="3501081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6988704" cy="651610"/>
          </a:xfrm>
        </p:spPr>
        <p:txBody>
          <a:bodyPr/>
          <a:lstStyle/>
          <a:p>
            <a:r>
              <a:rPr lang="es-ES" dirty="0"/>
              <a:t>Configuración inicial</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p:txBody>
          <a:bodyPr/>
          <a:lstStyle/>
          <a:p>
            <a:r>
              <a:rPr lang="es-ES" dirty="0"/>
              <a:t>Arranque</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7" y="2965450"/>
            <a:ext cx="3864504" cy="3379788"/>
          </a:xfrm>
        </p:spPr>
        <p:txBody>
          <a:bodyPr/>
          <a:lstStyle/>
          <a:p>
            <a:r>
              <a:rPr lang="es-ES" sz="2000" dirty="0"/>
              <a:t>En </a:t>
            </a:r>
            <a:r>
              <a:rPr lang="es-ES" sz="2000" dirty="0" err="1"/>
              <a:t>Code</a:t>
            </a:r>
            <a:r>
              <a:rPr lang="es-ES" sz="2000" dirty="0"/>
              <a:t> </a:t>
            </a:r>
            <a:r>
              <a:rPr lang="es-ES" sz="2000" dirty="0" err="1"/>
              <a:t>First</a:t>
            </a:r>
            <a:r>
              <a:rPr lang="es-ES" sz="2000" dirty="0"/>
              <a:t>, es habitual aplicar las migraciones al arrancar la aplicación</a:t>
            </a:r>
          </a:p>
          <a:p>
            <a:r>
              <a:rPr lang="es-ES" sz="2000" dirty="0"/>
              <a:t>Esto a su vez genera la base de datos si ésta no existiera</a:t>
            </a:r>
          </a:p>
          <a:p>
            <a:r>
              <a:rPr lang="es-ES" sz="2000" dirty="0"/>
              <a:t>¡Cuidado en entornos distribuidos!</a:t>
            </a:r>
          </a:p>
        </p:txBody>
      </p:sp>
      <p:pic>
        <p:nvPicPr>
          <p:cNvPr id="7" name="Imagen 6">
            <a:extLst>
              <a:ext uri="{FF2B5EF4-FFF2-40B4-BE49-F238E27FC236}">
                <a16:creationId xmlns:a16="http://schemas.microsoft.com/office/drawing/2014/main" id="{4B76CB3D-E737-3D70-A73B-F27EF01C8AFA}"/>
              </a:ext>
            </a:extLst>
          </p:cNvPr>
          <p:cNvPicPr>
            <a:picLocks noChangeAspect="1"/>
          </p:cNvPicPr>
          <p:nvPr/>
        </p:nvPicPr>
        <p:blipFill>
          <a:blip r:embed="rId2"/>
          <a:stretch>
            <a:fillRect/>
          </a:stretch>
        </p:blipFill>
        <p:spPr>
          <a:xfrm>
            <a:off x="4775201" y="2986025"/>
            <a:ext cx="6811326" cy="885949"/>
          </a:xfrm>
          <a:prstGeom prst="rect">
            <a:avLst/>
          </a:prstGeom>
        </p:spPr>
      </p:pic>
    </p:spTree>
    <p:extLst>
      <p:ext uri="{BB962C8B-B14F-4D97-AF65-F5344CB8AC3E}">
        <p14:creationId xmlns:p14="http://schemas.microsoft.com/office/powerpoint/2010/main" val="335926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8639704" cy="651610"/>
          </a:xfrm>
        </p:spPr>
        <p:txBody>
          <a:bodyPr/>
          <a:lstStyle/>
          <a:p>
            <a:r>
              <a:rPr lang="es-ES" dirty="0"/>
              <a:t>Herramientas de desarrollo</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5040313" cy="651610"/>
          </a:xfrm>
        </p:spPr>
        <p:txBody>
          <a:bodyPr/>
          <a:lstStyle/>
          <a:p>
            <a:r>
              <a:rPr lang="es-ES" dirty="0"/>
              <a:t>dotnet </a:t>
            </a:r>
            <a:r>
              <a:rPr lang="es-ES" dirty="0" err="1"/>
              <a:t>ef</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430404" cy="3487738"/>
          </a:xfrm>
        </p:spPr>
        <p:txBody>
          <a:bodyPr/>
          <a:lstStyle/>
          <a:p>
            <a:r>
              <a:rPr lang="es-ES" sz="2000" dirty="0"/>
              <a:t>Herramientas (</a:t>
            </a:r>
            <a:r>
              <a:rPr lang="es-ES" sz="2000" dirty="0" err="1"/>
              <a:t>tooling</a:t>
            </a:r>
            <a:r>
              <a:rPr lang="es-ES" sz="2000" dirty="0"/>
              <a:t>) de desarrollo, en forma de interfaz de línea de comandos (CLI)</a:t>
            </a:r>
          </a:p>
          <a:p>
            <a:r>
              <a:rPr lang="es-ES" sz="2000" dirty="0"/>
              <a:t>Nos permite interactuar con la base de datos, y generar código automáticamente:</a:t>
            </a:r>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database</a:t>
            </a:r>
            <a:r>
              <a:rPr lang="es-ES" sz="1600" dirty="0"/>
              <a:t>: operaciones sobre la base de datos</a:t>
            </a:r>
          </a:p>
          <a:p>
            <a:pPr lvl="2"/>
            <a:r>
              <a:rPr lang="es-ES" sz="1600" dirty="0" err="1">
                <a:solidFill>
                  <a:schemeClr val="accent1"/>
                </a:solidFill>
              </a:rPr>
              <a:t>update</a:t>
            </a:r>
            <a:r>
              <a:rPr lang="es-ES" sz="1600" dirty="0"/>
              <a:t>: actualizar la base de datos mediante migraciones</a:t>
            </a:r>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dbcontext</a:t>
            </a:r>
            <a:r>
              <a:rPr lang="es-ES" sz="1600" dirty="0"/>
              <a:t>: operaciones sobre los tipos </a:t>
            </a:r>
            <a:r>
              <a:rPr lang="es-ES" sz="1600" dirty="0" err="1"/>
              <a:t>DbContext</a:t>
            </a:r>
            <a:endParaRPr lang="es-ES" sz="1600" dirty="0"/>
          </a:p>
          <a:p>
            <a:pPr lvl="2"/>
            <a:r>
              <a:rPr lang="es-ES" sz="1600" dirty="0" err="1">
                <a:solidFill>
                  <a:schemeClr val="accent1"/>
                </a:solidFill>
              </a:rPr>
              <a:t>info</a:t>
            </a:r>
            <a:r>
              <a:rPr lang="es-ES" sz="1600" dirty="0"/>
              <a:t>: obtener información sobre un </a:t>
            </a:r>
            <a:r>
              <a:rPr lang="es-ES" sz="1600" dirty="0" err="1"/>
              <a:t>DbContext</a:t>
            </a:r>
            <a:endParaRPr lang="es-ES" sz="1600" dirty="0"/>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migrations</a:t>
            </a:r>
            <a:r>
              <a:rPr lang="es-ES" sz="1600" dirty="0"/>
              <a:t>: operaciones sobre migraciones</a:t>
            </a:r>
          </a:p>
          <a:p>
            <a:pPr lvl="2"/>
            <a:r>
              <a:rPr lang="es-ES" sz="1600" dirty="0" err="1">
                <a:solidFill>
                  <a:schemeClr val="accent1"/>
                </a:solidFill>
              </a:rPr>
              <a:t>add</a:t>
            </a:r>
            <a:r>
              <a:rPr lang="es-ES" sz="1600" dirty="0">
                <a:solidFill>
                  <a:schemeClr val="accent1"/>
                </a:solidFill>
              </a:rPr>
              <a:t> &lt;nombre&gt;</a:t>
            </a:r>
            <a:r>
              <a:rPr lang="es-ES" sz="1600" dirty="0"/>
              <a:t>: añadir una nueva migración</a:t>
            </a:r>
          </a:p>
          <a:p>
            <a:pPr lvl="2"/>
            <a:r>
              <a:rPr lang="es-ES" sz="1600" dirty="0" err="1">
                <a:solidFill>
                  <a:schemeClr val="accent1"/>
                </a:solidFill>
              </a:rPr>
              <a:t>remove</a:t>
            </a:r>
            <a:r>
              <a:rPr lang="es-ES" sz="1600" dirty="0"/>
              <a:t>: eliminar la última migración (cuidado si ya se ha desplegado en un entorno productivo)</a:t>
            </a:r>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3808896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Acceso a Datos mediante ORM</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Descripción</a:t>
            </a:r>
            <a:r>
              <a:rPr lang="en-US" dirty="0"/>
              <a:t> de </a:t>
            </a:r>
            <a:r>
              <a:rPr lang="en-US" dirty="0" err="1"/>
              <a:t>los</a:t>
            </a:r>
            <a:r>
              <a:rPr lang="en-US" dirty="0"/>
              <a:t> ORMs </a:t>
            </a:r>
            <a:r>
              <a:rPr lang="en-US" dirty="0" err="1"/>
              <a:t>como</a:t>
            </a:r>
            <a:r>
              <a:rPr lang="en-US" dirty="0"/>
              <a:t> </a:t>
            </a:r>
            <a:r>
              <a:rPr lang="en-US" dirty="0" err="1"/>
              <a:t>tecnología</a:t>
            </a:r>
            <a:r>
              <a:rPr lang="en-US" dirty="0"/>
              <a:t> de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3530601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la </a:t>
            </a:r>
            <a:r>
              <a:rPr lang="en-US" dirty="0" err="1"/>
              <a:t>configuracion</a:t>
            </a:r>
            <a:r>
              <a:rPr lang="en-US" dirty="0"/>
              <a:t> de EF Core</a:t>
            </a:r>
            <a:endParaRPr lang="en-ES" dirty="0"/>
          </a:p>
        </p:txBody>
      </p:sp>
      <p:pic>
        <p:nvPicPr>
          <p:cNvPr id="8" name="Marcador de posición de imagen 7" descr="Interior de un reloj">
            <a:extLst>
              <a:ext uri="{FF2B5EF4-FFF2-40B4-BE49-F238E27FC236}">
                <a16:creationId xmlns:a16="http://schemas.microsoft.com/office/drawing/2014/main" id="{38A63A8A-B5C0-7A51-9DF6-23BDE27CECA9}"/>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37671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Modelado de datos con modelos de dominio</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EF Core nos permite trabajar con modelos de dominio bastante limpios. </a:t>
            </a:r>
          </a:p>
          <a:p>
            <a:r>
              <a:rPr lang="es-ES" sz="2000" dirty="0"/>
              <a:t>Realiza el mapeo de datos mediante “</a:t>
            </a:r>
            <a:r>
              <a:rPr lang="es-ES" sz="2000" dirty="0" err="1"/>
              <a:t>reflection</a:t>
            </a:r>
            <a:r>
              <a:rPr lang="es-ES" sz="2000" dirty="0"/>
              <a:t>”, por lo que muchas de las concesiones que había en EF6 desaparecen</a:t>
            </a:r>
          </a:p>
          <a:p>
            <a:pPr lvl="1"/>
            <a:r>
              <a:rPr lang="es-ES" sz="1600" dirty="0" err="1"/>
              <a:t>Protected</a:t>
            </a:r>
            <a:r>
              <a:rPr lang="es-ES" sz="1600" dirty="0"/>
              <a:t> </a:t>
            </a:r>
            <a:r>
              <a:rPr lang="es-ES" sz="1600" dirty="0" err="1"/>
              <a:t>setters</a:t>
            </a:r>
            <a:endParaRPr lang="es-ES" sz="1600" dirty="0"/>
          </a:p>
          <a:p>
            <a:pPr lvl="1"/>
            <a:r>
              <a:rPr lang="es-ES" sz="1600" dirty="0" err="1"/>
              <a:t>Protected</a:t>
            </a:r>
            <a:r>
              <a:rPr lang="es-ES" sz="1600" dirty="0"/>
              <a:t> </a:t>
            </a:r>
            <a:r>
              <a:rPr lang="es-ES" sz="1600" dirty="0" err="1"/>
              <a:t>constructors</a:t>
            </a:r>
            <a:endParaRPr lang="es-ES" sz="1600" dirty="0"/>
          </a:p>
          <a:p>
            <a:pPr lvl="1"/>
            <a:r>
              <a:rPr lang="es-ES" sz="1600" dirty="0"/>
              <a:t>…</a:t>
            </a:r>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A25E8BB-6554-B856-B2E8-11CE433D4DA4}"/>
              </a:ext>
            </a:extLst>
          </p:cNvPr>
          <p:cNvPicPr>
            <a:picLocks noChangeAspect="1"/>
          </p:cNvPicPr>
          <p:nvPr/>
        </p:nvPicPr>
        <p:blipFill>
          <a:blip r:embed="rId2"/>
          <a:stretch>
            <a:fillRect/>
          </a:stretch>
        </p:blipFill>
        <p:spPr>
          <a:xfrm>
            <a:off x="6257426" y="2857500"/>
            <a:ext cx="5553723" cy="3487738"/>
          </a:xfrm>
          <a:prstGeom prst="rect">
            <a:avLst/>
          </a:prstGeom>
        </p:spPr>
      </p:pic>
    </p:spTree>
    <p:extLst>
      <p:ext uri="{BB962C8B-B14F-4D97-AF65-F5344CB8AC3E}">
        <p14:creationId xmlns:p14="http://schemas.microsoft.com/office/powerpoint/2010/main" val="1354784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Acceso y configuración en el </a:t>
            </a:r>
            <a:r>
              <a:rPr lang="es-ES" dirty="0" err="1"/>
              <a:t>DbContext</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El </a:t>
            </a:r>
            <a:r>
              <a:rPr lang="es-ES" sz="2000" dirty="0" err="1"/>
              <a:t>DbContext</a:t>
            </a:r>
            <a:r>
              <a:rPr lang="es-ES" sz="2000" dirty="0"/>
              <a:t> coordina el acceso a las entidades, por lo que para acceder a ellas se debe añadir una propiedad de tipo </a:t>
            </a:r>
            <a:r>
              <a:rPr lang="es-ES" sz="2000" dirty="0" err="1"/>
              <a:t>DbSet</a:t>
            </a:r>
            <a:endParaRPr lang="es-ES" sz="2000" dirty="0"/>
          </a:p>
          <a:p>
            <a:r>
              <a:rPr lang="es-ES" sz="2000" dirty="0" err="1"/>
              <a:t>Sobreescribiendo</a:t>
            </a:r>
            <a:r>
              <a:rPr lang="es-ES" sz="2000" dirty="0"/>
              <a:t> el método </a:t>
            </a:r>
            <a:r>
              <a:rPr lang="es-ES" sz="2000" dirty="0" err="1"/>
              <a:t>OnModelCreating</a:t>
            </a:r>
            <a:r>
              <a:rPr lang="es-ES" sz="2000" dirty="0"/>
              <a:t> se puede usar el </a:t>
            </a:r>
            <a:r>
              <a:rPr lang="es-ES" sz="2000" dirty="0" err="1"/>
              <a:t>Fluent</a:t>
            </a:r>
            <a:r>
              <a:rPr lang="es-ES" sz="2000" dirty="0"/>
              <a:t>-Api para configurar el mapeo de las entidades contra la base de datos.</a:t>
            </a:r>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A7C9D27D-3BFE-F05C-7238-7C5B31735689}"/>
              </a:ext>
            </a:extLst>
          </p:cNvPr>
          <p:cNvPicPr>
            <a:picLocks noChangeAspect="1"/>
          </p:cNvPicPr>
          <p:nvPr/>
        </p:nvPicPr>
        <p:blipFill>
          <a:blip r:embed="rId2"/>
          <a:stretch>
            <a:fillRect/>
          </a:stretch>
        </p:blipFill>
        <p:spPr>
          <a:xfrm>
            <a:off x="6359156" y="2857500"/>
            <a:ext cx="5277587" cy="2838846"/>
          </a:xfrm>
          <a:prstGeom prst="rect">
            <a:avLst/>
          </a:prstGeom>
        </p:spPr>
      </p:pic>
    </p:spTree>
    <p:extLst>
      <p:ext uri="{BB962C8B-B14F-4D97-AF65-F5344CB8AC3E}">
        <p14:creationId xmlns:p14="http://schemas.microsoft.com/office/powerpoint/2010/main" val="3400499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Configuración mediante </a:t>
            </a:r>
            <a:r>
              <a:rPr lang="es-ES" dirty="0" err="1"/>
              <a:t>IEntityTypeConfiguration</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Se puede separar la configuración de cada entidad a una clase que implemente el interfaz </a:t>
            </a:r>
            <a:r>
              <a:rPr lang="es-ES" sz="2000" dirty="0" err="1"/>
              <a:t>IEntityTypeConfiguration</a:t>
            </a:r>
            <a:r>
              <a:rPr lang="es-ES" sz="2000" dirty="0"/>
              <a:t>&lt;</a:t>
            </a:r>
            <a:r>
              <a:rPr lang="es-ES" sz="2000" dirty="0" err="1"/>
              <a:t>TEntity</a:t>
            </a:r>
            <a:r>
              <a:rPr lang="es-ES" sz="2000" dirty="0"/>
              <a:t>&gt;</a:t>
            </a:r>
          </a:p>
          <a:p>
            <a:r>
              <a:rPr lang="es-ES" sz="2000" dirty="0"/>
              <a:t>En el método </a:t>
            </a:r>
            <a:r>
              <a:rPr lang="es-ES" sz="2000" dirty="0" err="1"/>
              <a:t>OnModelCreating</a:t>
            </a:r>
            <a:r>
              <a:rPr lang="es-ES" sz="2000" dirty="0"/>
              <a:t> se puede:</a:t>
            </a:r>
          </a:p>
          <a:p>
            <a:pPr lvl="1"/>
            <a:r>
              <a:rPr lang="es-ES" sz="1600" dirty="0"/>
              <a:t>Aplicar la configuración de cada entidad una a una</a:t>
            </a:r>
          </a:p>
          <a:p>
            <a:pPr lvl="1"/>
            <a:r>
              <a:rPr lang="es-ES" sz="1600" dirty="0"/>
              <a:t>Aplicar la configuración de todas las entidades en un mismo ensamblado</a:t>
            </a:r>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5D2DF1F6-FC8A-068A-4957-906BF1577440}"/>
              </a:ext>
            </a:extLst>
          </p:cNvPr>
          <p:cNvPicPr>
            <a:picLocks noChangeAspect="1"/>
          </p:cNvPicPr>
          <p:nvPr/>
        </p:nvPicPr>
        <p:blipFill>
          <a:blip r:embed="rId2"/>
          <a:stretch>
            <a:fillRect/>
          </a:stretch>
        </p:blipFill>
        <p:spPr>
          <a:xfrm>
            <a:off x="7526023" y="2145479"/>
            <a:ext cx="4505954" cy="2781688"/>
          </a:xfrm>
          <a:prstGeom prst="rect">
            <a:avLst/>
          </a:prstGeom>
        </p:spPr>
      </p:pic>
      <p:pic>
        <p:nvPicPr>
          <p:cNvPr id="9" name="Imagen 8">
            <a:extLst>
              <a:ext uri="{FF2B5EF4-FFF2-40B4-BE49-F238E27FC236}">
                <a16:creationId xmlns:a16="http://schemas.microsoft.com/office/drawing/2014/main" id="{D92D2415-86A7-BA2A-DE06-D3BDF5487B52}"/>
              </a:ext>
            </a:extLst>
          </p:cNvPr>
          <p:cNvPicPr>
            <a:picLocks noChangeAspect="1"/>
          </p:cNvPicPr>
          <p:nvPr/>
        </p:nvPicPr>
        <p:blipFill>
          <a:blip r:embed="rId3"/>
          <a:stretch>
            <a:fillRect/>
          </a:stretch>
        </p:blipFill>
        <p:spPr>
          <a:xfrm>
            <a:off x="6287600" y="5102481"/>
            <a:ext cx="5744377" cy="1362265"/>
          </a:xfrm>
          <a:prstGeom prst="rect">
            <a:avLst/>
          </a:prstGeom>
        </p:spPr>
      </p:pic>
    </p:spTree>
    <p:extLst>
      <p:ext uri="{BB962C8B-B14F-4D97-AF65-F5344CB8AC3E}">
        <p14:creationId xmlns:p14="http://schemas.microsoft.com/office/powerpoint/2010/main" val="1114635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Ficheros</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7477654" cy="3487738"/>
          </a:xfrm>
        </p:spPr>
        <p:txBody>
          <a:bodyPr/>
          <a:lstStyle/>
          <a:p>
            <a:r>
              <a:rPr lang="es-ES" sz="2000" dirty="0"/>
              <a:t>Una vez configurada una entidad podemos generar una migración con dotnet </a:t>
            </a:r>
            <a:r>
              <a:rPr lang="es-ES" sz="2000" dirty="0" err="1"/>
              <a:t>ef</a:t>
            </a:r>
            <a:r>
              <a:rPr lang="es-ES" sz="2000" dirty="0"/>
              <a:t> </a:t>
            </a:r>
            <a:r>
              <a:rPr lang="es-ES" sz="2000" dirty="0" err="1"/>
              <a:t>migrations</a:t>
            </a:r>
            <a:r>
              <a:rPr lang="es-ES" sz="2000" dirty="0"/>
              <a:t> </a:t>
            </a:r>
            <a:r>
              <a:rPr lang="es-ES" sz="2000" dirty="0" err="1"/>
              <a:t>add</a:t>
            </a:r>
            <a:r>
              <a:rPr lang="es-ES" sz="2000" dirty="0"/>
              <a:t> {nombre}</a:t>
            </a:r>
          </a:p>
          <a:p>
            <a:r>
              <a:rPr lang="es-ES" sz="2000" dirty="0"/>
              <a:t>Las herramientas de desarrollo compilan el código, y generan automáticamente los siguientes ficheros:</a:t>
            </a:r>
          </a:p>
          <a:p>
            <a:pPr lvl="1"/>
            <a:r>
              <a:rPr lang="es-ES" sz="1800" dirty="0"/>
              <a:t>{</a:t>
            </a:r>
            <a:r>
              <a:rPr lang="es-ES" sz="1800" dirty="0" err="1"/>
              <a:t>FechaHora</a:t>
            </a:r>
            <a:r>
              <a:rPr lang="es-ES" sz="1800" dirty="0"/>
              <a:t>}_{</a:t>
            </a:r>
            <a:r>
              <a:rPr lang="es-ES" sz="1800" dirty="0" err="1"/>
              <a:t>NombreMigracion</a:t>
            </a:r>
            <a:r>
              <a:rPr lang="es-ES" sz="1800" dirty="0"/>
              <a:t>}.</a:t>
            </a:r>
            <a:r>
              <a:rPr lang="es-ES" sz="1800" dirty="0" err="1"/>
              <a:t>cs</a:t>
            </a:r>
            <a:endParaRPr lang="es-ES" sz="1800" dirty="0"/>
          </a:p>
          <a:p>
            <a:pPr lvl="1"/>
            <a:r>
              <a:rPr lang="es-ES" sz="1800" dirty="0"/>
              <a:t>{</a:t>
            </a:r>
            <a:r>
              <a:rPr lang="es-ES" sz="1800" dirty="0" err="1"/>
              <a:t>FechaHora</a:t>
            </a:r>
            <a:r>
              <a:rPr lang="es-ES" sz="1800" dirty="0"/>
              <a:t>}_{</a:t>
            </a:r>
            <a:r>
              <a:rPr lang="es-ES" sz="1800" dirty="0" err="1"/>
              <a:t>NombreMigracion</a:t>
            </a:r>
            <a:r>
              <a:rPr lang="es-ES" sz="1800" dirty="0"/>
              <a:t>}.</a:t>
            </a:r>
            <a:r>
              <a:rPr lang="es-ES" sz="1800" dirty="0" err="1"/>
              <a:t>Designer.cs</a:t>
            </a:r>
            <a:endParaRPr lang="es-ES" sz="1800" dirty="0"/>
          </a:p>
          <a:p>
            <a:pPr lvl="1"/>
            <a:r>
              <a:rPr lang="es-ES" sz="1800" dirty="0"/>
              <a:t>{</a:t>
            </a:r>
            <a:r>
              <a:rPr lang="es-ES" sz="1800" dirty="0" err="1"/>
              <a:t>NombreDbContext</a:t>
            </a:r>
            <a:r>
              <a:rPr lang="es-ES" sz="1800" dirty="0"/>
              <a:t>}</a:t>
            </a:r>
            <a:r>
              <a:rPr lang="es-ES" sz="1800" dirty="0" err="1"/>
              <a:t>ModelSnapshot.cs</a:t>
            </a: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0" name="Imagen 9">
            <a:extLst>
              <a:ext uri="{FF2B5EF4-FFF2-40B4-BE49-F238E27FC236}">
                <a16:creationId xmlns:a16="http://schemas.microsoft.com/office/drawing/2014/main" id="{652A29C5-486F-9FD5-FE8D-F2290DCB3829}"/>
              </a:ext>
            </a:extLst>
          </p:cNvPr>
          <p:cNvPicPr>
            <a:picLocks noChangeAspect="1"/>
          </p:cNvPicPr>
          <p:nvPr/>
        </p:nvPicPr>
        <p:blipFill>
          <a:blip r:embed="rId2"/>
          <a:stretch>
            <a:fillRect/>
          </a:stretch>
        </p:blipFill>
        <p:spPr>
          <a:xfrm>
            <a:off x="8631024" y="2768600"/>
            <a:ext cx="3057952" cy="1143160"/>
          </a:xfrm>
          <a:prstGeom prst="rect">
            <a:avLst/>
          </a:prstGeom>
        </p:spPr>
      </p:pic>
    </p:spTree>
    <p:extLst>
      <p:ext uri="{BB962C8B-B14F-4D97-AF65-F5344CB8AC3E}">
        <p14:creationId xmlns:p14="http://schemas.microsoft.com/office/powerpoint/2010/main" val="3169069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de migración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Contiene dos métodos:</a:t>
            </a:r>
          </a:p>
          <a:p>
            <a:pPr lvl="1"/>
            <a:r>
              <a:rPr lang="es-ES" sz="1800" dirty="0">
                <a:solidFill>
                  <a:schemeClr val="accent1"/>
                </a:solidFill>
              </a:rPr>
              <a:t>Up:</a:t>
            </a:r>
            <a:r>
              <a:rPr lang="es-ES" sz="1800" dirty="0"/>
              <a:t> código a ejecutar al aplicar la migración</a:t>
            </a:r>
          </a:p>
          <a:p>
            <a:pPr lvl="1"/>
            <a:r>
              <a:rPr lang="es-ES" sz="1800" dirty="0">
                <a:solidFill>
                  <a:schemeClr val="accent1"/>
                </a:solidFill>
              </a:rPr>
              <a:t>Down:</a:t>
            </a:r>
            <a:r>
              <a:rPr lang="es-ES" sz="1800" dirty="0"/>
              <a:t> código a ejecutar al revertir la migración</a:t>
            </a:r>
          </a:p>
          <a:p>
            <a:r>
              <a:rPr lang="es-ES" sz="2000" dirty="0"/>
              <a:t>Podemos modificar este fichero para incluir comportamiento personalizado, como scripts de actualizaciones de datos</a:t>
            </a:r>
          </a:p>
          <a:p>
            <a:pPr lvl="1"/>
            <a:r>
              <a:rPr lang="es-ES" sz="1800" dirty="0"/>
              <a:t>No deberíamos incluir código que resulte en un modelo distinto al que ha configurado EF</a:t>
            </a:r>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CB0C4436-C6C2-0229-D7CF-C839E52AE534}"/>
              </a:ext>
            </a:extLst>
          </p:cNvPr>
          <p:cNvPicPr>
            <a:picLocks noChangeAspect="1"/>
          </p:cNvPicPr>
          <p:nvPr/>
        </p:nvPicPr>
        <p:blipFill>
          <a:blip r:embed="rId2"/>
          <a:stretch>
            <a:fillRect/>
          </a:stretch>
        </p:blipFill>
        <p:spPr>
          <a:xfrm>
            <a:off x="6140450" y="2333299"/>
            <a:ext cx="5682120" cy="3389479"/>
          </a:xfrm>
          <a:prstGeom prst="rect">
            <a:avLst/>
          </a:prstGeom>
        </p:spPr>
      </p:pic>
    </p:spTree>
    <p:extLst>
      <p:ext uri="{BB962C8B-B14F-4D97-AF65-F5344CB8AC3E}">
        <p14:creationId xmlns:p14="http://schemas.microsoft.com/office/powerpoint/2010/main" val="3779723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a:t>
            </a:r>
            <a:r>
              <a:rPr lang="es-ES" dirty="0" err="1"/>
              <a:t>designer</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Clase parcial junto con la migración</a:t>
            </a:r>
          </a:p>
          <a:p>
            <a:r>
              <a:rPr lang="es-ES" sz="2000" dirty="0"/>
              <a:t>Contiene información sobre como debe quedar el modelo de datos tras aplicar la migración</a:t>
            </a:r>
          </a:p>
          <a:p>
            <a:r>
              <a:rPr lang="es-ES" sz="2000" dirty="0"/>
              <a:t>No deberíamos modificarlo</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3347BAD1-ECDE-2234-0309-C7E76ED31983}"/>
              </a:ext>
            </a:extLst>
          </p:cNvPr>
          <p:cNvPicPr>
            <a:picLocks noChangeAspect="1"/>
          </p:cNvPicPr>
          <p:nvPr/>
        </p:nvPicPr>
        <p:blipFill>
          <a:blip r:embed="rId2"/>
          <a:stretch>
            <a:fillRect/>
          </a:stretch>
        </p:blipFill>
        <p:spPr>
          <a:xfrm>
            <a:off x="6628494" y="1859565"/>
            <a:ext cx="5262104" cy="4459671"/>
          </a:xfrm>
          <a:prstGeom prst="rect">
            <a:avLst/>
          </a:prstGeom>
        </p:spPr>
      </p:pic>
    </p:spTree>
    <p:extLst>
      <p:ext uri="{BB962C8B-B14F-4D97-AF65-F5344CB8AC3E}">
        <p14:creationId xmlns:p14="http://schemas.microsoft.com/office/powerpoint/2010/main" val="279351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a:t>
            </a:r>
            <a:r>
              <a:rPr lang="es-ES" dirty="0" err="1"/>
              <a:t>snapshot</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Uno solo por cada </a:t>
            </a:r>
            <a:r>
              <a:rPr lang="es-ES" sz="2000" dirty="0" err="1"/>
              <a:t>DbContext</a:t>
            </a:r>
            <a:r>
              <a:rPr lang="es-ES" sz="2000" dirty="0"/>
              <a:t>, independientemente de las migraciones que haya</a:t>
            </a:r>
          </a:p>
          <a:p>
            <a:r>
              <a:rPr lang="es-ES" sz="2000" dirty="0"/>
              <a:t>Contiene información sobre como debe quedar el modelo de datos tras aplicar todas las migraciones</a:t>
            </a:r>
          </a:p>
          <a:p>
            <a:r>
              <a:rPr lang="es-ES" sz="2000" dirty="0"/>
              <a:t>No deberíamos modificarlo</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220CDDCA-D2DB-C549-4752-04F0DAC589AA}"/>
              </a:ext>
            </a:extLst>
          </p:cNvPr>
          <p:cNvPicPr>
            <a:picLocks noChangeAspect="1"/>
          </p:cNvPicPr>
          <p:nvPr/>
        </p:nvPicPr>
        <p:blipFill>
          <a:blip r:embed="rId2"/>
          <a:stretch>
            <a:fillRect/>
          </a:stretch>
        </p:blipFill>
        <p:spPr>
          <a:xfrm>
            <a:off x="6557508" y="1931005"/>
            <a:ext cx="5181667" cy="4316791"/>
          </a:xfrm>
          <a:prstGeom prst="rect">
            <a:avLst/>
          </a:prstGeom>
        </p:spPr>
      </p:pic>
    </p:spTree>
    <p:extLst>
      <p:ext uri="{BB962C8B-B14F-4D97-AF65-F5344CB8AC3E}">
        <p14:creationId xmlns:p14="http://schemas.microsoft.com/office/powerpoint/2010/main" val="1427633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Aplicar cambios sobre la base de datos</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Una vez generada una migración, podemos aplicar los cambios sobre la base de datos con: dotnet </a:t>
            </a:r>
            <a:r>
              <a:rPr lang="es-ES" sz="2000" dirty="0" err="1"/>
              <a:t>ef</a:t>
            </a:r>
            <a:r>
              <a:rPr lang="es-ES" sz="2000" dirty="0"/>
              <a:t> </a:t>
            </a:r>
            <a:r>
              <a:rPr lang="es-ES" sz="2000" dirty="0" err="1"/>
              <a:t>database</a:t>
            </a:r>
            <a:r>
              <a:rPr lang="es-ES" sz="2000" dirty="0"/>
              <a:t> </a:t>
            </a:r>
            <a:r>
              <a:rPr lang="es-ES" sz="2000" dirty="0" err="1"/>
              <a:t>update</a:t>
            </a:r>
            <a:endParaRPr lang="es-ES" sz="2000" dirty="0"/>
          </a:p>
          <a:p>
            <a:r>
              <a:rPr lang="es-ES" sz="2000" dirty="0"/>
              <a:t>La interfaz de comandos nos muestra los cambios que se ejecutan sobre la base de datos para modificar su estructura</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C820F8D7-E450-6193-0351-45D932EFF629}"/>
              </a:ext>
            </a:extLst>
          </p:cNvPr>
          <p:cNvPicPr>
            <a:picLocks noChangeAspect="1"/>
          </p:cNvPicPr>
          <p:nvPr/>
        </p:nvPicPr>
        <p:blipFill>
          <a:blip r:embed="rId2"/>
          <a:stretch>
            <a:fillRect/>
          </a:stretch>
        </p:blipFill>
        <p:spPr>
          <a:xfrm>
            <a:off x="6280151" y="1506375"/>
            <a:ext cx="8258175" cy="5029200"/>
          </a:xfrm>
          <a:prstGeom prst="rect">
            <a:avLst/>
          </a:prstGeom>
        </p:spPr>
      </p:pic>
    </p:spTree>
    <p:extLst>
      <p:ext uri="{BB962C8B-B14F-4D97-AF65-F5344CB8AC3E}">
        <p14:creationId xmlns:p14="http://schemas.microsoft.com/office/powerpoint/2010/main" val="392389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la </a:t>
            </a:r>
            <a:r>
              <a:rPr lang="en-US" dirty="0" err="1"/>
              <a:t>configuración</a:t>
            </a:r>
            <a:r>
              <a:rPr lang="en-US" dirty="0"/>
              <a:t> de </a:t>
            </a:r>
            <a:r>
              <a:rPr lang="en-US" dirty="0" err="1"/>
              <a:t>entidades</a:t>
            </a:r>
            <a:r>
              <a:rPr lang="en-US" dirty="0"/>
              <a:t> y </a:t>
            </a:r>
            <a:r>
              <a:rPr lang="en-US" dirty="0" err="1"/>
              <a:t>migraciones</a:t>
            </a:r>
            <a:r>
              <a:rPr lang="en-US" dirty="0"/>
              <a:t> de EF Core</a:t>
            </a:r>
            <a:endParaRPr lang="en-ES" dirty="0"/>
          </a:p>
        </p:txBody>
      </p:sp>
      <p:pic>
        <p:nvPicPr>
          <p:cNvPr id="5" name="Marcador de posición de imagen 4" descr="Una red de líneas y puntos conectados">
            <a:extLst>
              <a:ext uri="{FF2B5EF4-FFF2-40B4-BE49-F238E27FC236}">
                <a16:creationId xmlns:a16="http://schemas.microsoft.com/office/drawing/2014/main" id="{DD7AF9E6-AE9F-2AE8-025E-EBB9E358FE7E}"/>
              </a:ext>
            </a:extLst>
          </p:cNvPr>
          <p:cNvPicPr>
            <a:picLocks noGrp="1" noChangeAspect="1"/>
          </p:cNvPicPr>
          <p:nvPr>
            <p:ph type="pic" sz="quarter" idx="15"/>
          </p:nvPr>
        </p:nvPicPr>
        <p:blipFill>
          <a:blip r:embed="rId2"/>
          <a:srcRect t="1776" b="1776"/>
          <a:stretch>
            <a:fillRect/>
          </a:stretch>
        </p:blipFill>
        <p:spPr/>
      </p:pic>
    </p:spTree>
    <p:extLst>
      <p:ext uri="{BB962C8B-B14F-4D97-AF65-F5344CB8AC3E}">
        <p14:creationId xmlns:p14="http://schemas.microsoft.com/office/powerpoint/2010/main" val="2506858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err="1"/>
              <a:t>Qué</a:t>
            </a:r>
            <a:r>
              <a:rPr lang="en-US" dirty="0"/>
              <a:t> es un ORM</a:t>
            </a:r>
          </a:p>
          <a:p>
            <a:r>
              <a:rPr lang="en-US" dirty="0" err="1"/>
              <a:t>Ventajas</a:t>
            </a:r>
            <a:r>
              <a:rPr lang="en-US" dirty="0"/>
              <a:t> de usar un ORM</a:t>
            </a:r>
          </a:p>
          <a:p>
            <a:r>
              <a:rPr lang="en-US" dirty="0" err="1"/>
              <a:t>Inconvenientes</a:t>
            </a:r>
            <a:r>
              <a:rPr lang="en-US" dirty="0"/>
              <a:t> de usar un ORM</a:t>
            </a:r>
          </a:p>
          <a:p>
            <a:r>
              <a:rPr lang="en-US" dirty="0"/>
              <a:t>ORMs vs micro-ORMs</a:t>
            </a:r>
          </a:p>
          <a:p>
            <a:r>
              <a:rPr lang="en-US" dirty="0"/>
              <a:t>Casos de </a:t>
            </a:r>
            <a:r>
              <a:rPr lang="en-US" dirty="0" err="1"/>
              <a:t>uso</a:t>
            </a:r>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Acceso a Datos en .NET</a:t>
            </a:r>
          </a:p>
        </p:txBody>
      </p:sp>
    </p:spTree>
    <p:extLst>
      <p:ext uri="{BB962C8B-B14F-4D97-AF65-F5344CB8AC3E}">
        <p14:creationId xmlns:p14="http://schemas.microsoft.com/office/powerpoint/2010/main" val="3125674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Propiedades de navegación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068454" cy="3487738"/>
          </a:xfrm>
        </p:spPr>
        <p:txBody>
          <a:bodyPr/>
          <a:lstStyle/>
          <a:p>
            <a:r>
              <a:rPr lang="es-ES" sz="2000" dirty="0"/>
              <a:t>Las relaciones en las entidades se representan a través de las llamadas propiedades de navegación</a:t>
            </a:r>
          </a:p>
          <a:p>
            <a:r>
              <a:rPr lang="es-ES" sz="2000" dirty="0"/>
              <a:t>Estas propiedades permiten navegar de unas entidades a otras relacionadas</a:t>
            </a:r>
            <a:endParaRPr lang="es-ES" sz="1800" dirty="0"/>
          </a:p>
          <a:p>
            <a:r>
              <a:rPr lang="es-ES" sz="2000" dirty="0"/>
              <a:t>No siempre es necesario declararlas en ambos sentidos, dependerá del caso de uso</a:t>
            </a:r>
          </a:p>
          <a:p>
            <a:r>
              <a:rPr lang="es-ES" sz="2000" dirty="0"/>
              <a:t>La configuración del modelo de datos suele funcionar automáticamente, aunque todo se puede configurar explícitamente con la </a:t>
            </a:r>
            <a:r>
              <a:rPr lang="es-ES" sz="2000" dirty="0" err="1"/>
              <a:t>Fluent</a:t>
            </a:r>
            <a:r>
              <a:rPr lang="es-ES" sz="2000" dirty="0"/>
              <a:t> Api</a:t>
            </a:r>
            <a:endParaRPr lang="es-ES" sz="1800" dirty="0"/>
          </a:p>
          <a:p>
            <a:endParaRPr lang="es-ES" sz="1800" dirty="0"/>
          </a:p>
          <a:p>
            <a:pPr marL="0" indent="0">
              <a:buNone/>
            </a:pPr>
            <a:r>
              <a:rPr lang="es-ES" sz="1800" dirty="0">
                <a:solidFill>
                  <a:schemeClr val="accent1"/>
                </a:solidFill>
                <a:hlinkClick r:id="rId2">
                  <a:extLst>
                    <a:ext uri="{A12FA001-AC4F-418D-AE19-62706E023703}">
                      <ahyp:hlinkClr xmlns:ahyp="http://schemas.microsoft.com/office/drawing/2018/hyperlinkcolor" val="tx"/>
                    </a:ext>
                  </a:extLst>
                </a:hlinkClick>
              </a:rPr>
              <a:t>https://learn.microsoft.com/en-us/ef/core/modeling/relationships</a:t>
            </a:r>
            <a:endParaRPr lang="es-ES" sz="1800" dirty="0">
              <a:solidFill>
                <a:schemeClr val="accent1"/>
              </a:solidFill>
            </a:endParaRPr>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518557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1 a N / N a 1 - Entidad</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521854" cy="3487738"/>
          </a:xfrm>
        </p:spPr>
        <p:txBody>
          <a:bodyPr/>
          <a:lstStyle/>
          <a:p>
            <a:r>
              <a:rPr lang="es-ES" sz="2200" dirty="0"/>
              <a:t>Si vamos del lado 1 a N:</a:t>
            </a:r>
          </a:p>
          <a:p>
            <a:pPr lvl="1"/>
            <a:r>
              <a:rPr lang="es-ES" sz="1800" dirty="0"/>
              <a:t>Se puede declarar con una propiedad de navegación de tipo colección</a:t>
            </a:r>
          </a:p>
          <a:p>
            <a:pPr lvl="1"/>
            <a:r>
              <a:rPr lang="es-ES" sz="1800" dirty="0"/>
              <a:t>Las colecciones no es necesario que expongan tipos mutables, </a:t>
            </a:r>
            <a:r>
              <a:rPr lang="es-ES" sz="1800" dirty="0" err="1"/>
              <a:t>IEnumerable</a:t>
            </a:r>
            <a:r>
              <a:rPr lang="es-ES" sz="1800" dirty="0"/>
              <a:t> funciona correctamente</a:t>
            </a:r>
          </a:p>
          <a:p>
            <a:r>
              <a:rPr lang="es-ES" sz="2200" dirty="0"/>
              <a:t>Si vamos del lado N a 1:</a:t>
            </a:r>
          </a:p>
          <a:p>
            <a:pPr lvl="1"/>
            <a:r>
              <a:rPr lang="es-ES" sz="1800" dirty="0"/>
              <a:t>Se puede declarar con una propiedad de navegación del tipo destino</a:t>
            </a:r>
          </a:p>
          <a:p>
            <a:pPr lvl="1"/>
            <a:r>
              <a:rPr lang="es-ES" sz="1800" dirty="0"/>
              <a:t>Se puede declarar con la propiedad de la clave foránea</a:t>
            </a:r>
          </a:p>
          <a:p>
            <a:pPr marL="0" indent="0">
              <a:buNone/>
            </a:pPr>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6ECDAD5-70EE-8B47-15C0-881615A43CEB}"/>
              </a:ext>
            </a:extLst>
          </p:cNvPr>
          <p:cNvPicPr>
            <a:picLocks noChangeAspect="1"/>
          </p:cNvPicPr>
          <p:nvPr/>
        </p:nvPicPr>
        <p:blipFill>
          <a:blip r:embed="rId2"/>
          <a:stretch>
            <a:fillRect/>
          </a:stretch>
        </p:blipFill>
        <p:spPr>
          <a:xfrm>
            <a:off x="6805270" y="727877"/>
            <a:ext cx="4906060" cy="5630061"/>
          </a:xfrm>
          <a:prstGeom prst="rect">
            <a:avLst/>
          </a:prstGeom>
        </p:spPr>
      </p:pic>
    </p:spTree>
    <p:extLst>
      <p:ext uri="{BB962C8B-B14F-4D97-AF65-F5344CB8AC3E}">
        <p14:creationId xmlns:p14="http://schemas.microsoft.com/office/powerpoint/2010/main" val="2297454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1 a N / N a 1 - Configuración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252104" cy="3790950"/>
          </a:xfrm>
        </p:spPr>
        <p:txBody>
          <a:bodyPr/>
          <a:lstStyle/>
          <a:p>
            <a:r>
              <a:rPr lang="es-ES" sz="2200" dirty="0"/>
              <a:t>La configuración se puede establecer en cualquiera de los sentidos</a:t>
            </a:r>
          </a:p>
          <a:p>
            <a:r>
              <a:rPr lang="es-ES" sz="2200" dirty="0"/>
              <a:t>Independientemente del sentido en el que se haya establecido la propiedad de navegación</a:t>
            </a:r>
          </a:p>
          <a:p>
            <a:r>
              <a:rPr lang="es-ES" sz="2200" dirty="0"/>
              <a:t>Mejor elegir uno de los sentidos, para evitar discrepancias entre ambas configuraciones</a:t>
            </a:r>
          </a:p>
          <a:p>
            <a:r>
              <a:rPr lang="es-ES" sz="2200" dirty="0"/>
              <a:t>Se puede configurar el comportamiento al eliminar el padre</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3" name="Imagen 12">
            <a:extLst>
              <a:ext uri="{FF2B5EF4-FFF2-40B4-BE49-F238E27FC236}">
                <a16:creationId xmlns:a16="http://schemas.microsoft.com/office/drawing/2014/main" id="{02E2FE5B-A80D-2A20-1B23-17CB5C8431CE}"/>
              </a:ext>
            </a:extLst>
          </p:cNvPr>
          <p:cNvPicPr>
            <a:picLocks noChangeAspect="1"/>
          </p:cNvPicPr>
          <p:nvPr/>
        </p:nvPicPr>
        <p:blipFill>
          <a:blip r:embed="rId2"/>
          <a:stretch>
            <a:fillRect/>
          </a:stretch>
        </p:blipFill>
        <p:spPr>
          <a:xfrm>
            <a:off x="7208525" y="2293673"/>
            <a:ext cx="4467849" cy="3057952"/>
          </a:xfrm>
          <a:prstGeom prst="rect">
            <a:avLst/>
          </a:prstGeom>
        </p:spPr>
      </p:pic>
    </p:spTree>
    <p:extLst>
      <p:ext uri="{BB962C8B-B14F-4D97-AF65-F5344CB8AC3E}">
        <p14:creationId xmlns:p14="http://schemas.microsoft.com/office/powerpoint/2010/main" val="19676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N a N - Entidad</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521854" cy="3487738"/>
          </a:xfrm>
        </p:spPr>
        <p:txBody>
          <a:bodyPr/>
          <a:lstStyle/>
          <a:p>
            <a:r>
              <a:rPr lang="es-ES" sz="2200" dirty="0"/>
              <a:t>En este caso sí es necesario establecer propiedad de navegación en ambos sentidos</a:t>
            </a:r>
          </a:p>
          <a:p>
            <a:pPr marL="0" indent="0">
              <a:buNone/>
            </a:pPr>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D2F14D5B-8C8F-E7A2-4836-BFA3A5924C23}"/>
              </a:ext>
            </a:extLst>
          </p:cNvPr>
          <p:cNvPicPr>
            <a:picLocks noChangeAspect="1"/>
          </p:cNvPicPr>
          <p:nvPr/>
        </p:nvPicPr>
        <p:blipFill>
          <a:blip r:embed="rId2"/>
          <a:stretch>
            <a:fillRect/>
          </a:stretch>
        </p:blipFill>
        <p:spPr>
          <a:xfrm>
            <a:off x="7775496" y="496888"/>
            <a:ext cx="3882789" cy="5848350"/>
          </a:xfrm>
          <a:prstGeom prst="rect">
            <a:avLst/>
          </a:prstGeom>
        </p:spPr>
      </p:pic>
    </p:spTree>
    <p:extLst>
      <p:ext uri="{BB962C8B-B14F-4D97-AF65-F5344CB8AC3E}">
        <p14:creationId xmlns:p14="http://schemas.microsoft.com/office/powerpoint/2010/main" val="1487391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N a N - Configuración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Por debajo EF crea dos relaciones 1 a N a través de una tabla intermedia</a:t>
            </a:r>
          </a:p>
          <a:p>
            <a:r>
              <a:rPr lang="es-ES" sz="2200" dirty="0"/>
              <a:t>No es necesario establecer configuración, pero podemos hacerlo para configurar la tabla intermedia</a:t>
            </a:r>
          </a:p>
          <a:p>
            <a:r>
              <a:rPr lang="es-ES" sz="2200" dirty="0"/>
              <a:t>Siempre elimina en cascada</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D8D17E0-4681-F9EF-1FAC-9B8931C5E1F6}"/>
              </a:ext>
            </a:extLst>
          </p:cNvPr>
          <p:cNvPicPr>
            <a:picLocks noChangeAspect="1"/>
          </p:cNvPicPr>
          <p:nvPr/>
        </p:nvPicPr>
        <p:blipFill>
          <a:blip r:embed="rId2"/>
          <a:stretch>
            <a:fillRect/>
          </a:stretch>
        </p:blipFill>
        <p:spPr>
          <a:xfrm>
            <a:off x="8088052" y="2157985"/>
            <a:ext cx="3724795" cy="2419688"/>
          </a:xfrm>
          <a:prstGeom prst="rect">
            <a:avLst/>
          </a:prstGeom>
        </p:spPr>
      </p:pic>
    </p:spTree>
    <p:extLst>
      <p:ext uri="{BB962C8B-B14F-4D97-AF65-F5344CB8AC3E}">
        <p14:creationId xmlns:p14="http://schemas.microsoft.com/office/powerpoint/2010/main" val="2219909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D7B13D3-1BC7-6AF4-CB60-BA40AECE4688}"/>
              </a:ext>
            </a:extLst>
          </p:cNvPr>
          <p:cNvSpPr>
            <a:spLocks noGrp="1"/>
          </p:cNvSpPr>
          <p:nvPr>
            <p:ph type="body" sz="quarter" idx="12"/>
          </p:nvPr>
        </p:nvSpPr>
        <p:spPr/>
        <p:txBody>
          <a:bodyPr/>
          <a:lstStyle/>
          <a:p>
            <a:r>
              <a:rPr lang="es-ES" dirty="0"/>
              <a:t>Relaciones</a:t>
            </a:r>
          </a:p>
        </p:txBody>
      </p:sp>
      <p:sp>
        <p:nvSpPr>
          <p:cNvPr id="3" name="Marcador de texto 2">
            <a:extLst>
              <a:ext uri="{FF2B5EF4-FFF2-40B4-BE49-F238E27FC236}">
                <a16:creationId xmlns:a16="http://schemas.microsoft.com/office/drawing/2014/main" id="{EA1784B9-251A-80FD-3084-A3F3E029B868}"/>
              </a:ext>
            </a:extLst>
          </p:cNvPr>
          <p:cNvSpPr>
            <a:spLocks noGrp="1"/>
          </p:cNvSpPr>
          <p:nvPr>
            <p:ph type="body" sz="quarter" idx="13"/>
          </p:nvPr>
        </p:nvSpPr>
        <p:spPr/>
        <p:txBody>
          <a:bodyPr/>
          <a:lstStyle/>
          <a:p>
            <a:r>
              <a:rPr lang="es-ES" dirty="0"/>
              <a:t>Otros tipos</a:t>
            </a:r>
          </a:p>
        </p:txBody>
      </p:sp>
      <p:sp>
        <p:nvSpPr>
          <p:cNvPr id="4" name="Marcador de texto 3">
            <a:extLst>
              <a:ext uri="{FF2B5EF4-FFF2-40B4-BE49-F238E27FC236}">
                <a16:creationId xmlns:a16="http://schemas.microsoft.com/office/drawing/2014/main" id="{1264491D-1757-913A-5C87-889AA1F83396}"/>
              </a:ext>
            </a:extLst>
          </p:cNvPr>
          <p:cNvSpPr>
            <a:spLocks noGrp="1"/>
          </p:cNvSpPr>
          <p:nvPr>
            <p:ph type="body" sz="quarter" idx="14"/>
          </p:nvPr>
        </p:nvSpPr>
        <p:spPr>
          <a:xfrm>
            <a:off x="911225" y="3429000"/>
            <a:ext cx="10779125" cy="2916238"/>
          </a:xfrm>
        </p:spPr>
        <p:txBody>
          <a:bodyPr/>
          <a:lstStyle/>
          <a:p>
            <a:r>
              <a:rPr lang="es-ES" dirty="0"/>
              <a:t>1 a 1</a:t>
            </a:r>
          </a:p>
          <a:p>
            <a:r>
              <a:rPr lang="es-ES" dirty="0"/>
              <a:t>N a N mediante clase de asociación (como 1 a N + N a 1)</a:t>
            </a:r>
          </a:p>
          <a:p>
            <a:endParaRPr lang="es-ES" dirty="0"/>
          </a:p>
        </p:txBody>
      </p:sp>
    </p:spTree>
    <p:extLst>
      <p:ext uri="{BB962C8B-B14F-4D97-AF65-F5344CB8AC3E}">
        <p14:creationId xmlns:p14="http://schemas.microsoft.com/office/powerpoint/2010/main" val="3424338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D7B13D3-1BC7-6AF4-CB60-BA40AECE4688}"/>
              </a:ext>
            </a:extLst>
          </p:cNvPr>
          <p:cNvSpPr>
            <a:spLocks noGrp="1"/>
          </p:cNvSpPr>
          <p:nvPr>
            <p:ph type="body" sz="quarter" idx="12"/>
          </p:nvPr>
        </p:nvSpPr>
        <p:spPr>
          <a:xfrm>
            <a:off x="910696" y="1506375"/>
            <a:ext cx="10881254" cy="651610"/>
          </a:xfrm>
        </p:spPr>
        <p:txBody>
          <a:bodyPr/>
          <a:lstStyle/>
          <a:p>
            <a:r>
              <a:rPr lang="es-ES" dirty="0"/>
              <a:t>Otras características interesantes</a:t>
            </a:r>
          </a:p>
        </p:txBody>
      </p:sp>
      <p:sp>
        <p:nvSpPr>
          <p:cNvPr id="4" name="Marcador de texto 3">
            <a:extLst>
              <a:ext uri="{FF2B5EF4-FFF2-40B4-BE49-F238E27FC236}">
                <a16:creationId xmlns:a16="http://schemas.microsoft.com/office/drawing/2014/main" id="{1264491D-1757-913A-5C87-889AA1F83396}"/>
              </a:ext>
            </a:extLst>
          </p:cNvPr>
          <p:cNvSpPr>
            <a:spLocks noGrp="1"/>
          </p:cNvSpPr>
          <p:nvPr>
            <p:ph type="body" sz="quarter" idx="14"/>
          </p:nvPr>
        </p:nvSpPr>
        <p:spPr>
          <a:xfrm>
            <a:off x="911225" y="2546350"/>
            <a:ext cx="10779125" cy="4044950"/>
          </a:xfrm>
        </p:spPr>
        <p:txBody>
          <a:bodyPr/>
          <a:lstStyle/>
          <a:p>
            <a:r>
              <a:rPr lang="es-ES" dirty="0"/>
              <a:t>Herencia de entidades:</a:t>
            </a:r>
          </a:p>
          <a:p>
            <a:pPr lvl="1"/>
            <a:r>
              <a:rPr lang="es-ES" dirty="0"/>
              <a:t>Tabla por jerarquía (TPH)</a:t>
            </a:r>
          </a:p>
          <a:p>
            <a:pPr lvl="1"/>
            <a:r>
              <a:rPr lang="es-ES" dirty="0"/>
              <a:t>Tabla por tipo (TPT) </a:t>
            </a:r>
          </a:p>
          <a:p>
            <a:r>
              <a:rPr lang="es-ES" dirty="0" err="1"/>
              <a:t>Owned</a:t>
            </a:r>
            <a:r>
              <a:rPr lang="es-ES" dirty="0"/>
              <a:t> </a:t>
            </a:r>
            <a:r>
              <a:rPr lang="es-ES" dirty="0" err="1"/>
              <a:t>entity</a:t>
            </a:r>
            <a:r>
              <a:rPr lang="es-ES" dirty="0"/>
              <a:t> </a:t>
            </a:r>
            <a:r>
              <a:rPr lang="es-ES" dirty="0" err="1"/>
              <a:t>types</a:t>
            </a:r>
            <a:endParaRPr lang="es-ES" dirty="0"/>
          </a:p>
          <a:p>
            <a:pPr lvl="1"/>
            <a:r>
              <a:rPr lang="es-ES" dirty="0"/>
              <a:t>Colecciones</a:t>
            </a:r>
          </a:p>
          <a:p>
            <a:pPr lvl="1"/>
            <a:r>
              <a:rPr lang="es-ES" dirty="0"/>
              <a:t>Elementos</a:t>
            </a:r>
          </a:p>
          <a:p>
            <a:r>
              <a:rPr lang="es-ES" dirty="0"/>
              <a:t>Conversores de valores</a:t>
            </a:r>
          </a:p>
          <a:p>
            <a:r>
              <a:rPr lang="es-ES" dirty="0"/>
              <a:t>Shadow </a:t>
            </a:r>
            <a:r>
              <a:rPr lang="es-ES" dirty="0" err="1"/>
              <a:t>properties</a:t>
            </a:r>
            <a:endParaRPr lang="es-ES" dirty="0"/>
          </a:p>
          <a:p>
            <a:r>
              <a:rPr lang="es-ES" dirty="0"/>
              <a:t>Gestión de transaccionalidad con tokens</a:t>
            </a:r>
          </a:p>
          <a:p>
            <a:endParaRPr lang="es-ES" dirty="0"/>
          </a:p>
          <a:p>
            <a:endParaRPr lang="es-ES" dirty="0"/>
          </a:p>
          <a:p>
            <a:endParaRPr lang="es-ES" dirty="0"/>
          </a:p>
        </p:txBody>
      </p:sp>
    </p:spTree>
    <p:extLst>
      <p:ext uri="{BB962C8B-B14F-4D97-AF65-F5344CB8AC3E}">
        <p14:creationId xmlns:p14="http://schemas.microsoft.com/office/powerpoint/2010/main" val="2836539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el</a:t>
            </a:r>
            <a:r>
              <a:rPr lang="en-US" dirty="0"/>
              <a:t> </a:t>
            </a:r>
            <a:r>
              <a:rPr lang="en-US" dirty="0" err="1"/>
              <a:t>mapeo</a:t>
            </a:r>
            <a:r>
              <a:rPr lang="en-US" dirty="0"/>
              <a:t> de </a:t>
            </a:r>
            <a:r>
              <a:rPr lang="en-US" dirty="0" err="1"/>
              <a:t>relaciones</a:t>
            </a:r>
            <a:r>
              <a:rPr lang="en-US" dirty="0"/>
              <a:t> </a:t>
            </a:r>
            <a:r>
              <a:rPr lang="en-US" dirty="0" err="1"/>
              <a:t>en</a:t>
            </a:r>
            <a:r>
              <a:rPr lang="en-US" dirty="0"/>
              <a:t> EF Core</a:t>
            </a:r>
            <a:endParaRPr lang="en-ES" dirty="0"/>
          </a:p>
        </p:txBody>
      </p:sp>
      <p:pic>
        <p:nvPicPr>
          <p:cNvPr id="8" name="Marcador de posición de imagen 7" descr="Primer plano de patrones de conexión">
            <a:extLst>
              <a:ext uri="{FF2B5EF4-FFF2-40B4-BE49-F238E27FC236}">
                <a16:creationId xmlns:a16="http://schemas.microsoft.com/office/drawing/2014/main" id="{407183E2-C1C0-8B24-A740-C96BEAA7C49A}"/>
              </a:ext>
            </a:extLst>
          </p:cNvPr>
          <p:cNvPicPr>
            <a:picLocks noGrp="1" noChangeAspect="1"/>
          </p:cNvPicPr>
          <p:nvPr>
            <p:ph type="pic" sz="quarter" idx="15"/>
          </p:nvPr>
        </p:nvPicPr>
        <p:blipFill>
          <a:blip r:embed="rId2"/>
          <a:srcRect l="20832" r="20832"/>
          <a:stretch>
            <a:fillRect/>
          </a:stretch>
        </p:blipFill>
        <p:spPr/>
      </p:pic>
    </p:spTree>
    <p:extLst>
      <p:ext uri="{BB962C8B-B14F-4D97-AF65-F5344CB8AC3E}">
        <p14:creationId xmlns:p14="http://schemas.microsoft.com/office/powerpoint/2010/main" val="359655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Consulta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err="1"/>
              <a:t>Queries</a:t>
            </a:r>
            <a:r>
              <a:rPr lang="es-ES" dirty="0"/>
              <a:t> con </a:t>
            </a:r>
            <a:r>
              <a:rPr lang="es-ES" dirty="0" err="1"/>
              <a:t>Linq</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EF nos permite usar </a:t>
            </a:r>
            <a:r>
              <a:rPr lang="es-ES" sz="2200" dirty="0" err="1"/>
              <a:t>Linq</a:t>
            </a:r>
            <a:r>
              <a:rPr lang="es-ES" sz="2200" dirty="0"/>
              <a:t> para lanzar consultas sobre un </a:t>
            </a:r>
            <a:r>
              <a:rPr lang="es-ES" sz="2200" dirty="0" err="1"/>
              <a:t>DbSet</a:t>
            </a:r>
            <a:endParaRPr lang="es-ES" sz="2200" dirty="0"/>
          </a:p>
          <a:p>
            <a:r>
              <a:rPr lang="es-ES" sz="2200" dirty="0"/>
              <a:t>El código SQL se genera automáticamente para recuperar los datos solicitados</a:t>
            </a:r>
          </a:p>
          <a:p>
            <a:r>
              <a:rPr lang="es-ES" sz="2200" dirty="0"/>
              <a:t>Si no habilitamos </a:t>
            </a:r>
            <a:r>
              <a:rPr lang="es-ES" sz="2200" dirty="0" err="1"/>
              <a:t>lazy</a:t>
            </a:r>
            <a:r>
              <a:rPr lang="es-ES" sz="2200" dirty="0"/>
              <a:t> </a:t>
            </a:r>
            <a:r>
              <a:rPr lang="es-ES" sz="2200" dirty="0" err="1"/>
              <a:t>loading</a:t>
            </a:r>
            <a:r>
              <a:rPr lang="es-ES" sz="2200" dirty="0"/>
              <a:t>, debemos indicar en </a:t>
            </a:r>
            <a:r>
              <a:rPr lang="es-ES" sz="2200" dirty="0" err="1"/>
              <a:t>Include</a:t>
            </a:r>
            <a:r>
              <a:rPr lang="es-ES" sz="2200" dirty="0"/>
              <a:t> las entidades relacionadas que queremos recuperar</a:t>
            </a:r>
          </a:p>
          <a:p>
            <a:r>
              <a:rPr lang="es-ES" sz="2200" dirty="0"/>
              <a:t>Para evitar usar siempre los mismos </a:t>
            </a:r>
            <a:r>
              <a:rPr lang="es-ES" sz="2200" dirty="0" err="1"/>
              <a:t>includes</a:t>
            </a:r>
            <a:r>
              <a:rPr lang="es-ES" sz="2200" dirty="0"/>
              <a:t> en agregados, podemos emplear </a:t>
            </a:r>
            <a:r>
              <a:rPr lang="es-ES" sz="2200" dirty="0" err="1"/>
              <a:t>AutoInclude</a:t>
            </a:r>
            <a:r>
              <a:rPr lang="es-ES" sz="2200" dirty="0"/>
              <a:t> en la configuración</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FE6A573E-3ABD-B4FC-61B5-7BA66638E93F}"/>
              </a:ext>
            </a:extLst>
          </p:cNvPr>
          <p:cNvPicPr>
            <a:picLocks noChangeAspect="1"/>
          </p:cNvPicPr>
          <p:nvPr/>
        </p:nvPicPr>
        <p:blipFill>
          <a:blip r:embed="rId2"/>
          <a:stretch>
            <a:fillRect/>
          </a:stretch>
        </p:blipFill>
        <p:spPr>
          <a:xfrm>
            <a:off x="7608706" y="2768600"/>
            <a:ext cx="4371975" cy="1038225"/>
          </a:xfrm>
          <a:prstGeom prst="rect">
            <a:avLst/>
          </a:prstGeom>
        </p:spPr>
      </p:pic>
      <p:pic>
        <p:nvPicPr>
          <p:cNvPr id="11" name="Imagen 10">
            <a:extLst>
              <a:ext uri="{FF2B5EF4-FFF2-40B4-BE49-F238E27FC236}">
                <a16:creationId xmlns:a16="http://schemas.microsoft.com/office/drawing/2014/main" id="{21A3F874-B3D5-BFB6-C3E3-23787AC94076}"/>
              </a:ext>
            </a:extLst>
          </p:cNvPr>
          <p:cNvPicPr>
            <a:picLocks noChangeAspect="1"/>
          </p:cNvPicPr>
          <p:nvPr/>
        </p:nvPicPr>
        <p:blipFill>
          <a:blip r:embed="rId3"/>
          <a:stretch>
            <a:fillRect/>
          </a:stretch>
        </p:blipFill>
        <p:spPr>
          <a:xfrm>
            <a:off x="7608706" y="5351625"/>
            <a:ext cx="2600688" cy="381053"/>
          </a:xfrm>
          <a:prstGeom prst="rect">
            <a:avLst/>
          </a:prstGeom>
        </p:spPr>
      </p:pic>
    </p:spTree>
    <p:extLst>
      <p:ext uri="{BB962C8B-B14F-4D97-AF65-F5344CB8AC3E}">
        <p14:creationId xmlns:p14="http://schemas.microsoft.com/office/powerpoint/2010/main" val="645464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10728854" cy="651610"/>
          </a:xfrm>
        </p:spPr>
        <p:txBody>
          <a:bodyPr/>
          <a:lstStyle/>
          <a:p>
            <a:r>
              <a:rPr lang="es-ES" dirty="0"/>
              <a:t>Alta / Modificación / Eliminación</a:t>
            </a:r>
          </a:p>
          <a:p>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El método </a:t>
            </a:r>
            <a:r>
              <a:rPr lang="es-ES" sz="2200" dirty="0" err="1"/>
              <a:t>Add</a:t>
            </a:r>
            <a:r>
              <a:rPr lang="es-ES" sz="2200" dirty="0"/>
              <a:t> nos permite insertar un registro nuevo en un </a:t>
            </a:r>
            <a:r>
              <a:rPr lang="es-ES" sz="2200" dirty="0" err="1"/>
              <a:t>DbSet</a:t>
            </a:r>
            <a:endParaRPr lang="es-ES" sz="2200" dirty="0"/>
          </a:p>
          <a:p>
            <a:r>
              <a:rPr lang="es-ES" sz="2200" dirty="0"/>
              <a:t>Para actualizar una entidad, simplemente la recuperamos del </a:t>
            </a:r>
            <a:r>
              <a:rPr lang="es-ES" sz="2200" dirty="0" err="1"/>
              <a:t>DbSet</a:t>
            </a:r>
            <a:r>
              <a:rPr lang="es-ES" sz="2200" dirty="0"/>
              <a:t> (mediante </a:t>
            </a:r>
            <a:r>
              <a:rPr lang="es-ES" sz="2200" dirty="0" err="1"/>
              <a:t>Linq</a:t>
            </a:r>
            <a:r>
              <a:rPr lang="es-ES" sz="2200" dirty="0"/>
              <a:t>, o un método </a:t>
            </a:r>
            <a:r>
              <a:rPr lang="es-ES" sz="2200" dirty="0" err="1"/>
              <a:t>Find</a:t>
            </a:r>
            <a:r>
              <a:rPr lang="es-ES" sz="2200" dirty="0"/>
              <a:t>) y alteramos sus datos como con cualquier otro objeto</a:t>
            </a:r>
          </a:p>
          <a:p>
            <a:r>
              <a:rPr lang="es-ES" sz="2200" dirty="0"/>
              <a:t>Para eliminar una entidad, la recuperamos del </a:t>
            </a:r>
            <a:r>
              <a:rPr lang="es-ES" sz="2200" dirty="0" err="1"/>
              <a:t>DbSet</a:t>
            </a:r>
            <a:r>
              <a:rPr lang="es-ES" sz="2200" dirty="0"/>
              <a:t>, y llamamos al método </a:t>
            </a:r>
            <a:r>
              <a:rPr lang="es-ES" sz="2200" dirty="0" err="1"/>
              <a:t>Remove</a:t>
            </a:r>
            <a:endParaRPr lang="es-ES" sz="2200" dirty="0"/>
          </a:p>
          <a:p>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2" name="Imagen 11">
            <a:extLst>
              <a:ext uri="{FF2B5EF4-FFF2-40B4-BE49-F238E27FC236}">
                <a16:creationId xmlns:a16="http://schemas.microsoft.com/office/drawing/2014/main" id="{9BAEEB44-8ABB-3586-FD56-296232D9A4A5}"/>
              </a:ext>
            </a:extLst>
          </p:cNvPr>
          <p:cNvPicPr>
            <a:picLocks noChangeAspect="1"/>
          </p:cNvPicPr>
          <p:nvPr/>
        </p:nvPicPr>
        <p:blipFill>
          <a:blip r:embed="rId2"/>
          <a:stretch>
            <a:fillRect/>
          </a:stretch>
        </p:blipFill>
        <p:spPr>
          <a:xfrm>
            <a:off x="7608706" y="3570529"/>
            <a:ext cx="3515216" cy="1238423"/>
          </a:xfrm>
          <a:prstGeom prst="rect">
            <a:avLst/>
          </a:prstGeom>
        </p:spPr>
      </p:pic>
      <p:pic>
        <p:nvPicPr>
          <p:cNvPr id="14" name="Imagen 13">
            <a:extLst>
              <a:ext uri="{FF2B5EF4-FFF2-40B4-BE49-F238E27FC236}">
                <a16:creationId xmlns:a16="http://schemas.microsoft.com/office/drawing/2014/main" id="{E5032C19-F046-C4A0-EDE7-648ACE12D83A}"/>
              </a:ext>
            </a:extLst>
          </p:cNvPr>
          <p:cNvPicPr>
            <a:picLocks noChangeAspect="1"/>
          </p:cNvPicPr>
          <p:nvPr/>
        </p:nvPicPr>
        <p:blipFill>
          <a:blip r:embed="rId3"/>
          <a:stretch>
            <a:fillRect/>
          </a:stretch>
        </p:blipFill>
        <p:spPr>
          <a:xfrm>
            <a:off x="7608706" y="4950481"/>
            <a:ext cx="2857899" cy="1247949"/>
          </a:xfrm>
          <a:prstGeom prst="rect">
            <a:avLst/>
          </a:prstGeom>
        </p:spPr>
      </p:pic>
      <p:pic>
        <p:nvPicPr>
          <p:cNvPr id="16" name="Imagen 15">
            <a:extLst>
              <a:ext uri="{FF2B5EF4-FFF2-40B4-BE49-F238E27FC236}">
                <a16:creationId xmlns:a16="http://schemas.microsoft.com/office/drawing/2014/main" id="{5429071D-55DF-9E60-8E63-425393314C25}"/>
              </a:ext>
            </a:extLst>
          </p:cNvPr>
          <p:cNvPicPr>
            <a:picLocks noChangeAspect="1"/>
          </p:cNvPicPr>
          <p:nvPr/>
        </p:nvPicPr>
        <p:blipFill>
          <a:blip r:embed="rId4"/>
          <a:stretch>
            <a:fillRect/>
          </a:stretch>
        </p:blipFill>
        <p:spPr>
          <a:xfrm>
            <a:off x="7608706" y="2409683"/>
            <a:ext cx="3896269" cy="1019317"/>
          </a:xfrm>
          <a:prstGeom prst="rect">
            <a:avLst/>
          </a:prstGeom>
        </p:spPr>
      </p:pic>
    </p:spTree>
    <p:extLst>
      <p:ext uri="{BB962C8B-B14F-4D97-AF65-F5344CB8AC3E}">
        <p14:creationId xmlns:p14="http://schemas.microsoft.com/office/powerpoint/2010/main" val="6385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err="1"/>
              <a:t>Object-Relational</a:t>
            </a:r>
            <a:r>
              <a:rPr lang="es-ES" dirty="0"/>
              <a:t> </a:t>
            </a:r>
            <a:r>
              <a:rPr lang="es-ES" dirty="0" err="1"/>
              <a:t>Mapping</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172969"/>
            <a:ext cx="5040313" cy="3172269"/>
          </a:xfrm>
        </p:spPr>
        <p:txBody>
          <a:bodyPr/>
          <a:lstStyle/>
          <a:p>
            <a:r>
              <a:rPr lang="es-ES" sz="2000" dirty="0"/>
              <a:t>Es un sistema que nos permite convertir (mapear) los datos entre:</a:t>
            </a:r>
          </a:p>
          <a:p>
            <a:pPr lvl="1"/>
            <a:r>
              <a:rPr lang="es-ES" sz="1600" dirty="0"/>
              <a:t>Un lenguaje de programación orientado a objetos (</a:t>
            </a:r>
            <a:r>
              <a:rPr lang="es-ES" sz="1600" dirty="0" err="1"/>
              <a:t>Object</a:t>
            </a:r>
            <a:r>
              <a:rPr lang="es-ES" sz="1600" dirty="0"/>
              <a:t>)</a:t>
            </a:r>
          </a:p>
          <a:p>
            <a:pPr lvl="1"/>
            <a:r>
              <a:rPr lang="es-ES" sz="1600" dirty="0"/>
              <a:t>Una base de datos (</a:t>
            </a:r>
            <a:r>
              <a:rPr lang="es-ES" sz="1600" dirty="0" err="1"/>
              <a:t>Relational</a:t>
            </a:r>
            <a:r>
              <a:rPr lang="es-ES" sz="1600" dirty="0"/>
              <a:t>)</a:t>
            </a:r>
          </a:p>
          <a:p>
            <a:r>
              <a:rPr lang="es-ES" sz="2000" dirty="0"/>
              <a:t>Se puede emplear tanto para realizar consultas como actualizaciones</a:t>
            </a:r>
          </a:p>
          <a:p>
            <a:r>
              <a:rPr lang="es-ES" sz="2000" dirty="0"/>
              <a:t>Nuestro código no interactúa de manera directa con la base de datos, sino que emplea las librerías del ORM</a:t>
            </a:r>
          </a:p>
          <a:p>
            <a:endParaRPr lang="es-ES" dirty="0"/>
          </a:p>
        </p:txBody>
      </p:sp>
      <p:pic>
        <p:nvPicPr>
          <p:cNvPr id="1026" name="Picture 2">
            <a:extLst>
              <a:ext uri="{FF2B5EF4-FFF2-40B4-BE49-F238E27FC236}">
                <a16:creationId xmlns:a16="http://schemas.microsoft.com/office/drawing/2014/main" id="{1FFCE1FE-42F0-6D06-1371-74D5B8274F6E}"/>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5951009" y="2521359"/>
            <a:ext cx="5736885" cy="292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0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Seguimiento de cambios</a:t>
            </a:r>
          </a:p>
          <a:p>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233554" cy="3487738"/>
          </a:xfrm>
        </p:spPr>
        <p:txBody>
          <a:bodyPr/>
          <a:lstStyle/>
          <a:p>
            <a:r>
              <a:rPr lang="es-ES" sz="2200" dirty="0"/>
              <a:t>Cualquier entidad que recuperemos de un </a:t>
            </a:r>
            <a:r>
              <a:rPr lang="es-ES" sz="2200" dirty="0" err="1"/>
              <a:t>DbSet</a:t>
            </a:r>
            <a:r>
              <a:rPr lang="es-ES" sz="2200" dirty="0"/>
              <a:t>, o que añadamos a un </a:t>
            </a:r>
            <a:r>
              <a:rPr lang="es-ES" sz="2200" dirty="0" err="1"/>
              <a:t>DbSet</a:t>
            </a:r>
            <a:r>
              <a:rPr lang="es-ES" sz="2200" dirty="0"/>
              <a:t> pasa a ser “vigilada” por EF Core</a:t>
            </a:r>
          </a:p>
          <a:p>
            <a:r>
              <a:rPr lang="es-ES" sz="2200" dirty="0"/>
              <a:t>EF Core es capaz de saber qué campos se han modificado para lanzar las actualizaciones oportunas en la base de datos</a:t>
            </a:r>
          </a:p>
          <a:p>
            <a:r>
              <a:rPr lang="es-ES" sz="2200" dirty="0"/>
              <a:t>Cualquier entidad “vigilada”, EF Core es capaz de devolverla si la buscamos por Id necesidad de consultar la base de datos</a:t>
            </a:r>
          </a:p>
          <a:p>
            <a:r>
              <a:rPr lang="es-ES" sz="2200" dirty="0"/>
              <a:t>En escenarios avanzados, es posible consultar todas las entidades “vigiladas” pendientes de aplicar cambios en la base de datos para realizar operaciones sobre ellas (por ejemplo, lanzar eventos de dominio)</a:t>
            </a:r>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3782711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1B37F91-9BEB-BD60-2F3A-233397014FDB}"/>
              </a:ext>
            </a:extLst>
          </p:cNvPr>
          <p:cNvSpPr>
            <a:spLocks noGrp="1"/>
          </p:cNvSpPr>
          <p:nvPr>
            <p:ph type="body" sz="quarter" idx="12"/>
          </p:nvPr>
        </p:nvSpPr>
        <p:spPr>
          <a:xfrm>
            <a:off x="910696" y="1506375"/>
            <a:ext cx="8836554" cy="651610"/>
          </a:xfrm>
        </p:spPr>
        <p:txBody>
          <a:bodyPr/>
          <a:lstStyle/>
          <a:p>
            <a:r>
              <a:rPr lang="es-ES" dirty="0"/>
              <a:t>Persistencia de cambios</a:t>
            </a:r>
          </a:p>
        </p:txBody>
      </p:sp>
      <p:sp>
        <p:nvSpPr>
          <p:cNvPr id="3" name="Marcador de texto 2">
            <a:extLst>
              <a:ext uri="{FF2B5EF4-FFF2-40B4-BE49-F238E27FC236}">
                <a16:creationId xmlns:a16="http://schemas.microsoft.com/office/drawing/2014/main" id="{A574800B-952D-38D7-527B-CFE9AE40C2AB}"/>
              </a:ext>
            </a:extLst>
          </p:cNvPr>
          <p:cNvSpPr>
            <a:spLocks noGrp="1"/>
          </p:cNvSpPr>
          <p:nvPr>
            <p:ph type="body" sz="quarter" idx="13"/>
          </p:nvPr>
        </p:nvSpPr>
        <p:spPr/>
        <p:txBody>
          <a:bodyPr/>
          <a:lstStyle/>
          <a:p>
            <a:r>
              <a:rPr lang="es-ES" dirty="0" err="1"/>
              <a:t>SaveChanges</a:t>
            </a:r>
            <a:endParaRPr lang="es-ES" dirty="0"/>
          </a:p>
        </p:txBody>
      </p:sp>
      <p:sp>
        <p:nvSpPr>
          <p:cNvPr id="4" name="Marcador de texto 3">
            <a:extLst>
              <a:ext uri="{FF2B5EF4-FFF2-40B4-BE49-F238E27FC236}">
                <a16:creationId xmlns:a16="http://schemas.microsoft.com/office/drawing/2014/main" id="{9058F17A-C138-3B48-EE78-AA119169933D}"/>
              </a:ext>
            </a:extLst>
          </p:cNvPr>
          <p:cNvSpPr>
            <a:spLocks noGrp="1"/>
          </p:cNvSpPr>
          <p:nvPr>
            <p:ph type="body" sz="quarter" idx="14"/>
          </p:nvPr>
        </p:nvSpPr>
        <p:spPr/>
        <p:txBody>
          <a:bodyPr/>
          <a:lstStyle/>
          <a:p>
            <a:r>
              <a:rPr lang="es-ES" sz="2000" dirty="0"/>
              <a:t>Los cambios en el modelo de datos no se persisten de inmediato</a:t>
            </a:r>
          </a:p>
          <a:p>
            <a:r>
              <a:rPr lang="es-ES" sz="2000" dirty="0"/>
              <a:t>La persistencia se realiza transaccionalmente al llamar a </a:t>
            </a:r>
            <a:r>
              <a:rPr lang="es-ES" sz="2000" dirty="0" err="1"/>
              <a:t>SaveChanges</a:t>
            </a:r>
            <a:endParaRPr lang="es-ES" sz="2000" dirty="0"/>
          </a:p>
          <a:p>
            <a:r>
              <a:rPr lang="es-ES" sz="2000" dirty="0"/>
              <a:t>Es buena práctica tratar de solo llamar a </a:t>
            </a:r>
            <a:r>
              <a:rPr lang="es-ES" sz="2000" dirty="0" err="1"/>
              <a:t>SaveChanges</a:t>
            </a:r>
            <a:r>
              <a:rPr lang="es-ES" sz="2000" dirty="0"/>
              <a:t> una vez por cada caso de uso en un Api</a:t>
            </a:r>
          </a:p>
        </p:txBody>
      </p:sp>
    </p:spTree>
    <p:extLst>
      <p:ext uri="{BB962C8B-B14F-4D97-AF65-F5344CB8AC3E}">
        <p14:creationId xmlns:p14="http://schemas.microsoft.com/office/powerpoint/2010/main" val="638249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emplear</a:t>
            </a:r>
            <a:r>
              <a:rPr lang="en-US" dirty="0"/>
              <a:t> EF Core </a:t>
            </a:r>
            <a:r>
              <a:rPr lang="en-US" dirty="0" err="1"/>
              <a:t>en</a:t>
            </a:r>
            <a:r>
              <a:rPr lang="en-US" dirty="0"/>
              <a:t> un API</a:t>
            </a:r>
            <a:endParaRPr lang="en-ES" dirty="0"/>
          </a:p>
        </p:txBody>
      </p:sp>
      <p:pic>
        <p:nvPicPr>
          <p:cNvPr id="5" name="Marcador de posición de imagen 4" descr="Cartoon checklist and pencil">
            <a:extLst>
              <a:ext uri="{FF2B5EF4-FFF2-40B4-BE49-F238E27FC236}">
                <a16:creationId xmlns:a16="http://schemas.microsoft.com/office/drawing/2014/main" id="{107F2AB0-B4EE-1E76-B61E-4E143C72AB94}"/>
              </a:ext>
            </a:extLst>
          </p:cNvPr>
          <p:cNvPicPr>
            <a:picLocks noGrp="1" noChangeAspect="1"/>
          </p:cNvPicPr>
          <p:nvPr>
            <p:ph type="pic" sz="quarter" idx="15"/>
          </p:nvPr>
        </p:nvPicPr>
        <p:blipFill>
          <a:blip r:embed="rId2"/>
          <a:srcRect l="11119" r="11119"/>
          <a:stretch>
            <a:fillRect/>
          </a:stretch>
        </p:blipFill>
        <p:spPr/>
      </p:pic>
    </p:spTree>
    <p:extLst>
      <p:ext uri="{BB962C8B-B14F-4D97-AF65-F5344CB8AC3E}">
        <p14:creationId xmlns:p14="http://schemas.microsoft.com/office/powerpoint/2010/main" val="4145190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err="1"/>
              <a:t>Dapper</a:t>
            </a:r>
            <a:endParaRPr lang="es-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 Dapper para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646338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5971592" y="884582"/>
            <a:ext cx="6220407" cy="5695122"/>
          </a:xfrm>
        </p:spPr>
        <p:txBody>
          <a:bodyPr/>
          <a:lstStyle/>
          <a:p>
            <a:r>
              <a:rPr lang="en-US" sz="2800" dirty="0" err="1"/>
              <a:t>Qué</a:t>
            </a:r>
            <a:r>
              <a:rPr lang="en-US" sz="2800" dirty="0"/>
              <a:t> es Dapper</a:t>
            </a:r>
          </a:p>
          <a:p>
            <a:r>
              <a:rPr lang="en-US" sz="2800" dirty="0"/>
              <a:t>Por </a:t>
            </a:r>
            <a:r>
              <a:rPr lang="en-US" sz="2800" dirty="0" err="1"/>
              <a:t>qué</a:t>
            </a:r>
            <a:r>
              <a:rPr lang="en-US" sz="2800" dirty="0"/>
              <a:t> usar Dapper</a:t>
            </a:r>
          </a:p>
          <a:p>
            <a:r>
              <a:rPr lang="en-US" sz="2800" dirty="0" err="1"/>
              <a:t>Configuración</a:t>
            </a:r>
            <a:endParaRPr lang="en-US" sz="2800" dirty="0"/>
          </a:p>
          <a:p>
            <a:r>
              <a:rPr lang="en-US" sz="2800" dirty="0" err="1"/>
              <a:t>Consultas</a:t>
            </a:r>
            <a:r>
              <a:rPr lang="en-US" sz="2800" dirty="0"/>
              <a:t> simples</a:t>
            </a:r>
          </a:p>
          <a:p>
            <a:r>
              <a:rPr lang="en-US" sz="2800" dirty="0" err="1"/>
              <a:t>Consultas</a:t>
            </a:r>
            <a:r>
              <a:rPr lang="en-US" sz="2800" dirty="0"/>
              <a:t> multiples</a:t>
            </a:r>
          </a:p>
          <a:p>
            <a:r>
              <a:rPr lang="en-US" sz="2800" dirty="0" err="1"/>
              <a:t>Consultas</a:t>
            </a:r>
            <a:r>
              <a:rPr lang="en-US" sz="2800" dirty="0"/>
              <a:t> con </a:t>
            </a:r>
            <a:r>
              <a:rPr lang="en-US" sz="2800" dirty="0" err="1"/>
              <a:t>mapeos</a:t>
            </a:r>
            <a:endParaRPr lang="en-US" sz="2800"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err="1"/>
              <a:t>Dapper</a:t>
            </a:r>
            <a:endParaRPr lang="es-ES" dirty="0"/>
          </a:p>
        </p:txBody>
      </p:sp>
    </p:spTree>
    <p:extLst>
      <p:ext uri="{BB962C8B-B14F-4D97-AF65-F5344CB8AC3E}">
        <p14:creationId xmlns:p14="http://schemas.microsoft.com/office/powerpoint/2010/main" val="3787344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a:t>
            </a:r>
            <a:r>
              <a:rPr lang="es-ES" dirty="0" err="1"/>
              <a:t>Dapper</a:t>
            </a:r>
            <a:endParaRPr lang="es-ES" dirty="0"/>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a:xfrm>
            <a:off x="911224" y="2521359"/>
            <a:ext cx="6981825" cy="651610"/>
          </a:xfrm>
        </p:spPr>
        <p:txBody>
          <a:bodyPr/>
          <a:lstStyle/>
          <a:p>
            <a:r>
              <a:rPr lang="es-ES" dirty="0"/>
              <a:t>Micro-ORM para .NET desarrollado por </a:t>
            </a:r>
            <a:r>
              <a:rPr lang="es-ES" dirty="0" err="1"/>
              <a:t>StackOverflow</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3128865"/>
            <a:ext cx="6696074" cy="3216373"/>
          </a:xfrm>
        </p:spPr>
        <p:txBody>
          <a:bodyPr/>
          <a:lstStyle/>
          <a:p>
            <a:r>
              <a:rPr lang="es-ES" sz="1800" dirty="0"/>
              <a:t>Set acotado de funcionalidad</a:t>
            </a:r>
          </a:p>
          <a:p>
            <a:r>
              <a:rPr lang="es-ES" sz="1800" dirty="0"/>
              <a:t>Centrado en rendimiento</a:t>
            </a:r>
          </a:p>
          <a:p>
            <a:r>
              <a:rPr lang="es-ES" sz="1800" dirty="0"/>
              <a:t>Basado en ADO.NET</a:t>
            </a:r>
          </a:p>
          <a:p>
            <a:endParaRPr lang="es-ES" sz="2000" dirty="0"/>
          </a:p>
          <a:p>
            <a:endParaRPr lang="es-ES" dirty="0"/>
          </a:p>
        </p:txBody>
      </p:sp>
      <p:pic>
        <p:nvPicPr>
          <p:cNvPr id="5122" name="Picture 2">
            <a:extLst>
              <a:ext uri="{FF2B5EF4-FFF2-40B4-BE49-F238E27FC236}">
                <a16:creationId xmlns:a16="http://schemas.microsoft.com/office/drawing/2014/main" id="{C84FF6B5-5A8A-71C2-2185-8498561344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81" t="15393" r="23402" b="15440"/>
          <a:stretch/>
        </p:blipFill>
        <p:spPr bwMode="auto">
          <a:xfrm>
            <a:off x="8086321" y="2420840"/>
            <a:ext cx="3699279"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072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175625" cy="651610"/>
          </a:xfrm>
        </p:spPr>
        <p:txBody>
          <a:bodyPr/>
          <a:lstStyle/>
          <a:p>
            <a:r>
              <a:rPr lang="es-ES" dirty="0"/>
              <a:t>Por qué usar </a:t>
            </a:r>
            <a:r>
              <a:rPr lang="es-ES" dirty="0" err="1"/>
              <a:t>Dapper</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2533650"/>
            <a:ext cx="8937624" cy="3994149"/>
          </a:xfrm>
        </p:spPr>
        <p:txBody>
          <a:bodyPr/>
          <a:lstStyle/>
          <a:p>
            <a:r>
              <a:rPr lang="es-ES" sz="1600" dirty="0"/>
              <a:t>Rendimiento más que demostrado por su uso en producción en </a:t>
            </a:r>
            <a:r>
              <a:rPr lang="es-ES" sz="1600" dirty="0" err="1"/>
              <a:t>StackOverflow</a:t>
            </a:r>
            <a:endParaRPr lang="es-ES" sz="1600" dirty="0"/>
          </a:p>
          <a:p>
            <a:r>
              <a:rPr lang="es-ES" sz="1600" dirty="0"/>
              <a:t>Simple de configurar y usar</a:t>
            </a:r>
          </a:p>
          <a:p>
            <a:r>
              <a:rPr lang="es-ES" sz="1600" dirty="0"/>
              <a:t>Solo </a:t>
            </a:r>
            <a:r>
              <a:rPr lang="es-ES" sz="1600" dirty="0" err="1"/>
              <a:t>require</a:t>
            </a:r>
            <a:r>
              <a:rPr lang="es-ES" sz="1600" dirty="0"/>
              <a:t> de instalar el paquete </a:t>
            </a:r>
            <a:r>
              <a:rPr lang="es-ES" sz="1600" dirty="0" err="1"/>
              <a:t>Nuget</a:t>
            </a:r>
            <a:r>
              <a:rPr lang="es-ES" sz="1600" dirty="0"/>
              <a:t> </a:t>
            </a:r>
            <a:r>
              <a:rPr lang="es-ES" sz="1600" dirty="0" err="1"/>
              <a:t>Dapper</a:t>
            </a:r>
            <a:r>
              <a:rPr lang="es-ES" sz="1600" dirty="0"/>
              <a:t> para la funcionalidad básica</a:t>
            </a:r>
          </a:p>
          <a:p>
            <a:r>
              <a:rPr lang="es-ES" sz="1600" dirty="0"/>
              <a:t>No tiene detalles de implementación de ningún sistema de base de datos, por lo que soporta todo lo que soporte ADO.NET:</a:t>
            </a:r>
          </a:p>
          <a:p>
            <a:pPr lvl="1"/>
            <a:r>
              <a:rPr lang="es-ES" sz="1600" dirty="0"/>
              <a:t>SQL Server</a:t>
            </a:r>
          </a:p>
          <a:p>
            <a:pPr lvl="1"/>
            <a:r>
              <a:rPr lang="es-ES" sz="1600" dirty="0"/>
              <a:t>SQLite</a:t>
            </a:r>
          </a:p>
          <a:p>
            <a:pPr lvl="1"/>
            <a:r>
              <a:rPr lang="es-ES" sz="1600" dirty="0"/>
              <a:t>PostgreSQL</a:t>
            </a:r>
          </a:p>
          <a:p>
            <a:pPr lvl="1"/>
            <a:r>
              <a:rPr lang="es-ES" sz="1600" dirty="0"/>
              <a:t>MySQL</a:t>
            </a:r>
          </a:p>
          <a:p>
            <a:pPr lvl="1"/>
            <a:r>
              <a:rPr lang="es-ES" sz="1600" dirty="0"/>
              <a:t>Oracle</a:t>
            </a:r>
          </a:p>
          <a:p>
            <a:r>
              <a:rPr lang="es-ES" sz="1600" dirty="0"/>
              <a:t>Documentación con ejemplos en GitHub</a:t>
            </a:r>
          </a:p>
          <a:p>
            <a:pPr marL="0" indent="0">
              <a:buNone/>
            </a:pPr>
            <a:r>
              <a:rPr lang="es-ES" sz="2000" dirty="0">
                <a:solidFill>
                  <a:schemeClr val="accent1"/>
                </a:solidFill>
                <a:hlinkClick r:id="rId2">
                  <a:extLst>
                    <a:ext uri="{A12FA001-AC4F-418D-AE19-62706E023703}">
                      <ahyp:hlinkClr xmlns:ahyp="http://schemas.microsoft.com/office/drawing/2018/hyperlinkcolor" val="tx"/>
                    </a:ext>
                  </a:extLst>
                </a:hlinkClick>
              </a:rPr>
              <a:t>https://github.com/DapperLib/Dapper/blob/main/Readme.md</a:t>
            </a:r>
            <a:endParaRPr lang="es-ES" sz="2000" dirty="0">
              <a:solidFill>
                <a:schemeClr val="accent1"/>
              </a:solidFill>
            </a:endParaRPr>
          </a:p>
          <a:p>
            <a:endParaRPr lang="es-ES" sz="2000" dirty="0"/>
          </a:p>
          <a:p>
            <a:endParaRPr lang="es-ES" dirty="0"/>
          </a:p>
        </p:txBody>
      </p:sp>
    </p:spTree>
    <p:extLst>
      <p:ext uri="{BB962C8B-B14F-4D97-AF65-F5344CB8AC3E}">
        <p14:creationId xmlns:p14="http://schemas.microsoft.com/office/powerpoint/2010/main" val="590467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10690225" cy="2493606"/>
          </a:xfrm>
        </p:spPr>
        <p:txBody>
          <a:bodyPr numCol="1"/>
          <a:lstStyle/>
          <a:p>
            <a:r>
              <a:rPr lang="es-ES" sz="1800" dirty="0"/>
              <a:t>Para hacer funcionar a </a:t>
            </a:r>
            <a:r>
              <a:rPr lang="es-ES" sz="1800" dirty="0" err="1"/>
              <a:t>Dapper</a:t>
            </a:r>
            <a:r>
              <a:rPr lang="es-ES" sz="1800" dirty="0"/>
              <a:t> en ASP.NET Core lo único que tenemos que hacer es registrar una implementación de </a:t>
            </a:r>
            <a:r>
              <a:rPr lang="es-ES" sz="1800" dirty="0" err="1"/>
              <a:t>IDbConnection</a:t>
            </a:r>
            <a:r>
              <a:rPr lang="es-ES" sz="1800" dirty="0"/>
              <a:t> como servicio </a:t>
            </a:r>
            <a:r>
              <a:rPr lang="es-ES" sz="1800" dirty="0" err="1"/>
              <a:t>Scoped</a:t>
            </a:r>
            <a:endParaRPr lang="es-ES" sz="1800" dirty="0"/>
          </a:p>
          <a:p>
            <a:r>
              <a:rPr lang="es-ES" sz="1800" dirty="0"/>
              <a:t>Para realizar consultas, emplearemos métodos de extensión sobre el </a:t>
            </a:r>
            <a:r>
              <a:rPr lang="es-ES" sz="1800" dirty="0" err="1"/>
              <a:t>IDbConnection</a:t>
            </a:r>
            <a:r>
              <a:rPr lang="es-ES" sz="1800" dirty="0"/>
              <a:t> inyectado en nuestros servicios o controladores</a:t>
            </a:r>
          </a:p>
        </p:txBody>
      </p:sp>
      <p:pic>
        <p:nvPicPr>
          <p:cNvPr id="10" name="Imagen 9">
            <a:extLst>
              <a:ext uri="{FF2B5EF4-FFF2-40B4-BE49-F238E27FC236}">
                <a16:creationId xmlns:a16="http://schemas.microsoft.com/office/drawing/2014/main" id="{11914709-0F9A-BC14-886A-A00F75A98FDA}"/>
              </a:ext>
            </a:extLst>
          </p:cNvPr>
          <p:cNvPicPr>
            <a:picLocks noChangeAspect="1"/>
          </p:cNvPicPr>
          <p:nvPr/>
        </p:nvPicPr>
        <p:blipFill>
          <a:blip r:embed="rId3"/>
          <a:stretch>
            <a:fillRect/>
          </a:stretch>
        </p:blipFill>
        <p:spPr>
          <a:xfrm>
            <a:off x="910696" y="4479885"/>
            <a:ext cx="5449060" cy="590632"/>
          </a:xfrm>
          <a:prstGeom prst="rect">
            <a:avLst/>
          </a:prstGeom>
        </p:spPr>
      </p:pic>
    </p:spTree>
    <p:extLst>
      <p:ext uri="{BB962C8B-B14F-4D97-AF65-F5344CB8AC3E}">
        <p14:creationId xmlns:p14="http://schemas.microsoft.com/office/powerpoint/2010/main" val="339379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simples</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232525" cy="2493606"/>
          </a:xfrm>
        </p:spPr>
        <p:txBody>
          <a:bodyPr numCol="1"/>
          <a:lstStyle/>
          <a:p>
            <a:r>
              <a:rPr lang="es-ES" sz="1800" dirty="0"/>
              <a:t>Para realizar consultas simples, solo necesitamos escribir el código SQL, y un DTO contra el que mapear el resultado.</a:t>
            </a:r>
          </a:p>
          <a:p>
            <a:r>
              <a:rPr lang="es-ES" sz="1800" dirty="0"/>
              <a:t>Es importante hacer coincidir el nombre de los datos de salida con las propiedades del DTO</a:t>
            </a:r>
          </a:p>
          <a:p>
            <a:r>
              <a:rPr lang="es-ES" sz="1800" dirty="0"/>
              <a:t>Podemos pasar parámetros a través de un objeto anónimo, para evitar </a:t>
            </a:r>
            <a:r>
              <a:rPr lang="es-ES" sz="1800" dirty="0" err="1"/>
              <a:t>sql</a:t>
            </a:r>
            <a:r>
              <a:rPr lang="es-ES" sz="1800" dirty="0"/>
              <a:t> </a:t>
            </a:r>
            <a:r>
              <a:rPr lang="es-ES" sz="1800" dirty="0" err="1"/>
              <a:t>injection</a:t>
            </a:r>
            <a:endParaRPr lang="es-ES" sz="1800" dirty="0"/>
          </a:p>
        </p:txBody>
      </p:sp>
      <p:pic>
        <p:nvPicPr>
          <p:cNvPr id="5" name="Imagen 4">
            <a:extLst>
              <a:ext uri="{FF2B5EF4-FFF2-40B4-BE49-F238E27FC236}">
                <a16:creationId xmlns:a16="http://schemas.microsoft.com/office/drawing/2014/main" id="{E4C5A147-A4B3-2B25-E7CF-EF436C96EF01}"/>
              </a:ext>
            </a:extLst>
          </p:cNvPr>
          <p:cNvPicPr>
            <a:picLocks noChangeAspect="1"/>
          </p:cNvPicPr>
          <p:nvPr/>
        </p:nvPicPr>
        <p:blipFill>
          <a:blip r:embed="rId3"/>
          <a:stretch>
            <a:fillRect/>
          </a:stretch>
        </p:blipFill>
        <p:spPr>
          <a:xfrm>
            <a:off x="7169280" y="3706037"/>
            <a:ext cx="4810796" cy="581106"/>
          </a:xfrm>
          <a:prstGeom prst="rect">
            <a:avLst/>
          </a:prstGeom>
        </p:spPr>
      </p:pic>
      <p:pic>
        <p:nvPicPr>
          <p:cNvPr id="7" name="Imagen 6">
            <a:extLst>
              <a:ext uri="{FF2B5EF4-FFF2-40B4-BE49-F238E27FC236}">
                <a16:creationId xmlns:a16="http://schemas.microsoft.com/office/drawing/2014/main" id="{D8164E5F-39A7-0D15-6105-C19DD1253B0B}"/>
              </a:ext>
            </a:extLst>
          </p:cNvPr>
          <p:cNvPicPr>
            <a:picLocks noChangeAspect="1"/>
          </p:cNvPicPr>
          <p:nvPr/>
        </p:nvPicPr>
        <p:blipFill>
          <a:blip r:embed="rId4"/>
          <a:stretch>
            <a:fillRect/>
          </a:stretch>
        </p:blipFill>
        <p:spPr>
          <a:xfrm>
            <a:off x="7169280" y="3016128"/>
            <a:ext cx="4298102" cy="412872"/>
          </a:xfrm>
          <a:prstGeom prst="rect">
            <a:avLst/>
          </a:prstGeom>
        </p:spPr>
      </p:pic>
    </p:spTree>
    <p:extLst>
      <p:ext uri="{BB962C8B-B14F-4D97-AF65-F5344CB8AC3E}">
        <p14:creationId xmlns:p14="http://schemas.microsoft.com/office/powerpoint/2010/main" val="1606659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a:t>
            </a:r>
            <a:r>
              <a:rPr lang="es-ES" dirty="0" err="1"/>
              <a:t>multiples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232525" cy="2493606"/>
          </a:xfrm>
        </p:spPr>
        <p:txBody>
          <a:bodyPr numCol="1"/>
          <a:lstStyle/>
          <a:p>
            <a:r>
              <a:rPr lang="es-ES" sz="1800" dirty="0"/>
              <a:t>Empleando los métodos </a:t>
            </a:r>
            <a:r>
              <a:rPr lang="es-ES" sz="1800" dirty="0" err="1"/>
              <a:t>QueryMultiple</a:t>
            </a:r>
            <a:r>
              <a:rPr lang="es-ES" sz="1800" dirty="0"/>
              <a:t> podemos devolver varios sets de datos en un solo viaje a la base de datos</a:t>
            </a:r>
          </a:p>
          <a:p>
            <a:r>
              <a:rPr lang="es-ES" sz="1800" dirty="0"/>
              <a:t>Cada set de datos se lee del objeto multi individualmente</a:t>
            </a:r>
          </a:p>
          <a:p>
            <a:r>
              <a:rPr lang="es-ES" sz="1800" dirty="0"/>
              <a:t>Podemos emplear parámetros también en este caso</a:t>
            </a:r>
          </a:p>
        </p:txBody>
      </p:sp>
      <p:pic>
        <p:nvPicPr>
          <p:cNvPr id="6" name="Imagen 5">
            <a:extLst>
              <a:ext uri="{FF2B5EF4-FFF2-40B4-BE49-F238E27FC236}">
                <a16:creationId xmlns:a16="http://schemas.microsoft.com/office/drawing/2014/main" id="{71422215-714F-D67F-B9F3-290467A105FC}"/>
              </a:ext>
            </a:extLst>
          </p:cNvPr>
          <p:cNvPicPr>
            <a:picLocks noChangeAspect="1"/>
          </p:cNvPicPr>
          <p:nvPr/>
        </p:nvPicPr>
        <p:blipFill>
          <a:blip r:embed="rId3"/>
          <a:stretch>
            <a:fillRect/>
          </a:stretch>
        </p:blipFill>
        <p:spPr>
          <a:xfrm>
            <a:off x="7143750" y="2954695"/>
            <a:ext cx="4677428" cy="1619476"/>
          </a:xfrm>
          <a:prstGeom prst="rect">
            <a:avLst/>
          </a:prstGeom>
        </p:spPr>
      </p:pic>
    </p:spTree>
    <p:extLst>
      <p:ext uri="{BB962C8B-B14F-4D97-AF65-F5344CB8AC3E}">
        <p14:creationId xmlns:p14="http://schemas.microsoft.com/office/powerpoint/2010/main" val="2024620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Entidades y relaciones</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079102"/>
            <a:ext cx="5040313" cy="3266136"/>
          </a:xfrm>
        </p:spPr>
        <p:txBody>
          <a:bodyPr/>
          <a:lstStyle/>
          <a:p>
            <a:r>
              <a:rPr lang="es-ES" sz="2000" dirty="0"/>
              <a:t>Podemos emplear nuestras entidades de dominio como modelo de acceso a datos</a:t>
            </a:r>
          </a:p>
          <a:p>
            <a:pPr lvl="1"/>
            <a:r>
              <a:rPr lang="es-ES" sz="1600" dirty="0"/>
              <a:t>Las entidades se convierten en registros en una tabla</a:t>
            </a:r>
          </a:p>
          <a:p>
            <a:pPr lvl="1"/>
            <a:r>
              <a:rPr lang="es-ES" sz="1600" dirty="0"/>
              <a:t>Las propiedades de cada entidad en datos en las columnas de la tabla</a:t>
            </a:r>
          </a:p>
          <a:p>
            <a:pPr lvl="1"/>
            <a:r>
              <a:rPr lang="es-ES" sz="1600" dirty="0"/>
              <a:t>Las relaciones entre las entidades de dominio se convierten en relaciones entre las tablas</a:t>
            </a:r>
          </a:p>
          <a:p>
            <a:pPr lvl="1"/>
            <a:endParaRPr lang="es-ES" sz="1600" dirty="0"/>
          </a:p>
          <a:p>
            <a:pPr lvl="1"/>
            <a:endParaRPr lang="es-ES" dirty="0"/>
          </a:p>
        </p:txBody>
      </p:sp>
      <p:pic>
        <p:nvPicPr>
          <p:cNvPr id="2050" name="Picture 2">
            <a:extLst>
              <a:ext uri="{FF2B5EF4-FFF2-40B4-BE49-F238E27FC236}">
                <a16:creationId xmlns:a16="http://schemas.microsoft.com/office/drawing/2014/main" id="{6CBE652D-FA48-397A-AB98-216EDCC0FF59}"/>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6583641" y="2802604"/>
            <a:ext cx="4507347" cy="270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65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con mapeo</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4"/>
            <a:ext cx="5260975" cy="3414355"/>
          </a:xfrm>
        </p:spPr>
        <p:txBody>
          <a:bodyPr numCol="1"/>
          <a:lstStyle/>
          <a:p>
            <a:r>
              <a:rPr lang="es-ES" sz="1800" dirty="0"/>
              <a:t>Empleando una </a:t>
            </a:r>
            <a:r>
              <a:rPr lang="es-ES" sz="1800" dirty="0" err="1"/>
              <a:t>sobre-carga</a:t>
            </a:r>
            <a:r>
              <a:rPr lang="es-ES" sz="1800" dirty="0"/>
              <a:t> de los métodos de </a:t>
            </a:r>
            <a:r>
              <a:rPr lang="es-ES" sz="1800" dirty="0" err="1"/>
              <a:t>Query</a:t>
            </a:r>
            <a:r>
              <a:rPr lang="es-ES" sz="1800" dirty="0"/>
              <a:t>, podemos emplear una función para mapear el resultado de la </a:t>
            </a:r>
            <a:r>
              <a:rPr lang="es-ES" sz="1800" dirty="0" err="1"/>
              <a:t>query</a:t>
            </a:r>
            <a:r>
              <a:rPr lang="es-ES" sz="1800" dirty="0"/>
              <a:t> con los datos</a:t>
            </a:r>
          </a:p>
          <a:p>
            <a:r>
              <a:rPr lang="es-ES" sz="1800" dirty="0"/>
              <a:t>La función </a:t>
            </a:r>
            <a:r>
              <a:rPr lang="es-ES" sz="1800" dirty="0" err="1"/>
              <a:t>map</a:t>
            </a:r>
            <a:r>
              <a:rPr lang="es-ES" sz="1800" dirty="0"/>
              <a:t> se ejecuta una vez por cada registro devuelto por la </a:t>
            </a:r>
            <a:r>
              <a:rPr lang="es-ES" sz="1800" dirty="0" err="1"/>
              <a:t>query</a:t>
            </a:r>
            <a:endParaRPr lang="es-ES" sz="1800" dirty="0"/>
          </a:p>
          <a:p>
            <a:pPr lvl="1"/>
            <a:r>
              <a:rPr lang="es-ES" sz="1400" dirty="0"/>
              <a:t>En consultas con JOIN se puede ejecutar más de una vez por cada registro de la tabla principal, debido al producto cartesiano de los resultados</a:t>
            </a:r>
          </a:p>
          <a:p>
            <a:r>
              <a:rPr lang="es-ES" sz="1800" dirty="0"/>
              <a:t>El parámetro </a:t>
            </a:r>
            <a:r>
              <a:rPr lang="es-ES" sz="1800" dirty="0" err="1"/>
              <a:t>splitOn</a:t>
            </a:r>
            <a:r>
              <a:rPr lang="es-ES" sz="1800" dirty="0"/>
              <a:t> le indica a </a:t>
            </a:r>
            <a:r>
              <a:rPr lang="es-ES" sz="1800" dirty="0" err="1"/>
              <a:t>dapper</a:t>
            </a:r>
            <a:r>
              <a:rPr lang="es-ES" sz="1800" dirty="0"/>
              <a:t> a partir de qué nombres de columnas emplear el siguiente parámetro para mapear</a:t>
            </a:r>
          </a:p>
        </p:txBody>
      </p:sp>
      <p:pic>
        <p:nvPicPr>
          <p:cNvPr id="5" name="Imagen 4">
            <a:extLst>
              <a:ext uri="{FF2B5EF4-FFF2-40B4-BE49-F238E27FC236}">
                <a16:creationId xmlns:a16="http://schemas.microsoft.com/office/drawing/2014/main" id="{E10596B4-CE3B-7A6E-0159-5ECDB1DECF1C}"/>
              </a:ext>
            </a:extLst>
          </p:cNvPr>
          <p:cNvPicPr>
            <a:picLocks noChangeAspect="1"/>
          </p:cNvPicPr>
          <p:nvPr/>
        </p:nvPicPr>
        <p:blipFill>
          <a:blip r:embed="rId3"/>
          <a:stretch>
            <a:fillRect/>
          </a:stretch>
        </p:blipFill>
        <p:spPr>
          <a:xfrm>
            <a:off x="6373422" y="2954695"/>
            <a:ext cx="5591955" cy="2629267"/>
          </a:xfrm>
          <a:prstGeom prst="rect">
            <a:avLst/>
          </a:prstGeom>
        </p:spPr>
      </p:pic>
    </p:spTree>
    <p:extLst>
      <p:ext uri="{BB962C8B-B14F-4D97-AF65-F5344CB8AC3E}">
        <p14:creationId xmlns:p14="http://schemas.microsoft.com/office/powerpoint/2010/main" val="2189561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emplear</a:t>
            </a:r>
            <a:r>
              <a:rPr lang="en-US" dirty="0"/>
              <a:t> Dapper </a:t>
            </a:r>
            <a:r>
              <a:rPr lang="en-US" dirty="0" err="1"/>
              <a:t>en</a:t>
            </a:r>
            <a:r>
              <a:rPr lang="en-US" dirty="0"/>
              <a:t> un API</a:t>
            </a:r>
            <a:endParaRPr lang="en-ES" dirty="0"/>
          </a:p>
        </p:txBody>
      </p:sp>
      <p:pic>
        <p:nvPicPr>
          <p:cNvPr id="8" name="Marcador de posición de imagen 7" descr="Gráficos en una presentación con reflejo de oficina">
            <a:extLst>
              <a:ext uri="{FF2B5EF4-FFF2-40B4-BE49-F238E27FC236}">
                <a16:creationId xmlns:a16="http://schemas.microsoft.com/office/drawing/2014/main" id="{AC742795-7BE5-78AC-7FFF-F67288B30B43}"/>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3168811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Ventajas de usar un ORM</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429000"/>
            <a:ext cx="10907551" cy="2916238"/>
          </a:xfrm>
        </p:spPr>
        <p:txBody>
          <a:bodyPr/>
          <a:lstStyle/>
          <a:p>
            <a:r>
              <a:rPr lang="es-ES" sz="2000" dirty="0"/>
              <a:t>Abstracción del sistema de base de datos y su lenguaje</a:t>
            </a:r>
          </a:p>
          <a:p>
            <a:r>
              <a:rPr lang="es-ES" sz="2000" dirty="0"/>
              <a:t>Menor acoplamiento entre nuestra aplicación y la base de datos</a:t>
            </a:r>
          </a:p>
          <a:p>
            <a:r>
              <a:rPr lang="es-ES" sz="2000" dirty="0"/>
              <a:t>Menos código “</a:t>
            </a:r>
            <a:r>
              <a:rPr lang="es-ES" sz="2000" dirty="0" err="1"/>
              <a:t>boilerplate</a:t>
            </a:r>
            <a:r>
              <a:rPr lang="es-ES" sz="2000" dirty="0"/>
              <a:t>”, como mapeo de datos</a:t>
            </a:r>
          </a:p>
          <a:p>
            <a:r>
              <a:rPr lang="es-ES" sz="2000" dirty="0"/>
              <a:t>Menos código que mantener ante cambios en la estructura de los datos</a:t>
            </a:r>
          </a:p>
          <a:p>
            <a:r>
              <a:rPr lang="es-ES" sz="2000" dirty="0"/>
              <a:t>Nos permite emplear características de la programación orientada a objetos en el modelo</a:t>
            </a:r>
          </a:p>
          <a:p>
            <a:r>
              <a:rPr lang="es-ES" sz="2000" dirty="0"/>
              <a:t>Más seguridad frente a ataques como SQL </a:t>
            </a:r>
            <a:r>
              <a:rPr lang="es-ES" sz="2000" dirty="0" err="1"/>
              <a:t>injection</a:t>
            </a:r>
            <a:r>
              <a:rPr lang="es-ES" sz="2000" dirty="0"/>
              <a:t>.</a:t>
            </a:r>
          </a:p>
          <a:p>
            <a:endParaRPr lang="es-ES" dirty="0"/>
          </a:p>
        </p:txBody>
      </p:sp>
    </p:spTree>
    <p:extLst>
      <p:ext uri="{BB962C8B-B14F-4D97-AF65-F5344CB8AC3E}">
        <p14:creationId xmlns:p14="http://schemas.microsoft.com/office/powerpoint/2010/main" val="3118413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Inconvenientes de usar un ORM</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429000"/>
            <a:ext cx="10907551" cy="2916238"/>
          </a:xfrm>
        </p:spPr>
        <p:txBody>
          <a:bodyPr/>
          <a:lstStyle/>
          <a:p>
            <a:r>
              <a:rPr lang="es-ES" sz="2000" dirty="0"/>
              <a:t>Necesario aprender a usar correctamente las librerías, habitualmente complejas</a:t>
            </a:r>
          </a:p>
          <a:p>
            <a:r>
              <a:rPr lang="es-ES" sz="2000" dirty="0"/>
              <a:t>El rendimiento es peor que escribir directamente código de acceso a datos</a:t>
            </a:r>
          </a:p>
          <a:p>
            <a:r>
              <a:rPr lang="es-ES" sz="2000" dirty="0"/>
              <a:t>La abstracción puede provocar problemas por desconocimiento</a:t>
            </a:r>
          </a:p>
          <a:p>
            <a:r>
              <a:rPr lang="es-ES" sz="2000" dirty="0"/>
              <a:t>Nuestro código tiene que hacer a veces concesiones al ORM por limitaciones de la librería</a:t>
            </a:r>
          </a:p>
          <a:p>
            <a:endParaRPr lang="es-ES" sz="2000" dirty="0"/>
          </a:p>
          <a:p>
            <a:endParaRPr lang="es-ES" dirty="0"/>
          </a:p>
        </p:txBody>
      </p:sp>
    </p:spTree>
    <p:extLst>
      <p:ext uri="{BB962C8B-B14F-4D97-AF65-F5344CB8AC3E}">
        <p14:creationId xmlns:p14="http://schemas.microsoft.com/office/powerpoint/2010/main" val="293550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5"/>
            <a:ext cx="7468194" cy="651610"/>
          </a:xfrm>
        </p:spPr>
        <p:txBody>
          <a:bodyPr/>
          <a:lstStyle/>
          <a:p>
            <a:r>
              <a:rPr lang="es-ES" dirty="0" err="1"/>
              <a:t>ORMs</a:t>
            </a:r>
            <a:r>
              <a:rPr lang="es-ES" dirty="0"/>
              <a:t> vs micro-</a:t>
            </a:r>
            <a:r>
              <a:rPr lang="es-ES" dirty="0" err="1"/>
              <a:t>ORMs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8" y="2450840"/>
            <a:ext cx="5807344" cy="3253695"/>
          </a:xfrm>
        </p:spPr>
        <p:txBody>
          <a:bodyPr/>
          <a:lstStyle/>
          <a:p>
            <a:r>
              <a:rPr lang="es-ES" sz="2000" dirty="0"/>
              <a:t>Los </a:t>
            </a:r>
            <a:r>
              <a:rPr lang="es-ES" sz="2000" dirty="0" err="1"/>
              <a:t>ORMs</a:t>
            </a:r>
            <a:r>
              <a:rPr lang="es-ES" sz="2000" dirty="0"/>
              <a:t> están habitualmente diseñados para ofrecer un conjunto amplio de características a los desarrolladores:</a:t>
            </a:r>
          </a:p>
          <a:p>
            <a:pPr lvl="1"/>
            <a:r>
              <a:rPr lang="es-ES" sz="1600" dirty="0"/>
              <a:t>Generación automática de código de acceso a datos</a:t>
            </a:r>
          </a:p>
          <a:p>
            <a:pPr lvl="1"/>
            <a:r>
              <a:rPr lang="es-ES" sz="1600" dirty="0"/>
              <a:t>Carga automática de datos relacionados</a:t>
            </a:r>
          </a:p>
          <a:p>
            <a:pPr lvl="1"/>
            <a:r>
              <a:rPr lang="es-ES" sz="1600" dirty="0"/>
              <a:t>Gestión de transaccionalidad</a:t>
            </a:r>
          </a:p>
          <a:p>
            <a:pPr lvl="1"/>
            <a:r>
              <a:rPr lang="es-ES" sz="1600" dirty="0"/>
              <a:t>Seguimiento de cambios</a:t>
            </a:r>
            <a:endParaRPr lang="es-ES" sz="2000" dirty="0"/>
          </a:p>
          <a:p>
            <a:endParaRPr lang="es-ES" dirty="0"/>
          </a:p>
        </p:txBody>
      </p:sp>
      <p:pic>
        <p:nvPicPr>
          <p:cNvPr id="8" name="Imagen 7" descr="Cabina de un avión comercial">
            <a:extLst>
              <a:ext uri="{FF2B5EF4-FFF2-40B4-BE49-F238E27FC236}">
                <a16:creationId xmlns:a16="http://schemas.microsoft.com/office/drawing/2014/main" id="{9E5487CA-2AC7-FE77-38F0-3C64B52D8899}"/>
              </a:ext>
            </a:extLst>
          </p:cNvPr>
          <p:cNvPicPr>
            <a:picLocks noChangeAspect="1"/>
          </p:cNvPicPr>
          <p:nvPr/>
        </p:nvPicPr>
        <p:blipFill>
          <a:blip r:embed="rId2"/>
          <a:stretch>
            <a:fillRect/>
          </a:stretch>
        </p:blipFill>
        <p:spPr>
          <a:xfrm>
            <a:off x="7116924" y="2450840"/>
            <a:ext cx="4655976" cy="3103984"/>
          </a:xfrm>
          <a:prstGeom prst="rect">
            <a:avLst/>
          </a:prstGeom>
        </p:spPr>
      </p:pic>
    </p:spTree>
    <p:extLst>
      <p:ext uri="{BB962C8B-B14F-4D97-AF65-F5344CB8AC3E}">
        <p14:creationId xmlns:p14="http://schemas.microsoft.com/office/powerpoint/2010/main" val="1036082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5"/>
            <a:ext cx="7468194" cy="651610"/>
          </a:xfrm>
        </p:spPr>
        <p:txBody>
          <a:bodyPr/>
          <a:lstStyle/>
          <a:p>
            <a:r>
              <a:rPr lang="es-ES" dirty="0" err="1"/>
              <a:t>ORMs</a:t>
            </a:r>
            <a:r>
              <a:rPr lang="es-ES" dirty="0"/>
              <a:t> vs micro-</a:t>
            </a:r>
            <a:r>
              <a:rPr lang="es-ES" dirty="0" err="1"/>
              <a:t>ORMs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8" y="2450840"/>
            <a:ext cx="4563261" cy="3253695"/>
          </a:xfrm>
        </p:spPr>
        <p:txBody>
          <a:bodyPr/>
          <a:lstStyle/>
          <a:p>
            <a:r>
              <a:rPr lang="es-ES" sz="2000" dirty="0"/>
              <a:t>Los micro-</a:t>
            </a:r>
            <a:r>
              <a:rPr lang="es-ES" sz="2000" dirty="0" err="1"/>
              <a:t>ORMs</a:t>
            </a:r>
            <a:r>
              <a:rPr lang="es-ES" sz="2000" dirty="0"/>
              <a:t> sacrifican funcionalidad para ofrecer a cambio:</a:t>
            </a:r>
          </a:p>
          <a:p>
            <a:pPr lvl="1"/>
            <a:r>
              <a:rPr lang="es-ES" sz="1600" dirty="0"/>
              <a:t>Mejor rendimiento</a:t>
            </a:r>
          </a:p>
          <a:p>
            <a:pPr lvl="1"/>
            <a:r>
              <a:rPr lang="es-ES" sz="1600" dirty="0"/>
              <a:t>Mayor facilidad de configuración</a:t>
            </a:r>
          </a:p>
          <a:p>
            <a:pPr lvl="1"/>
            <a:r>
              <a:rPr lang="es-ES" sz="1600" dirty="0"/>
              <a:t>Un API más simple y fácil de usar para el desarrollador</a:t>
            </a:r>
          </a:p>
          <a:p>
            <a:endParaRPr lang="es-ES" sz="2000" dirty="0"/>
          </a:p>
          <a:p>
            <a:endParaRPr lang="es-ES" dirty="0"/>
          </a:p>
        </p:txBody>
      </p:sp>
      <p:pic>
        <p:nvPicPr>
          <p:cNvPr id="5" name="Imagen 4" descr="Hombre joven sosteniendo una bicicleta">
            <a:extLst>
              <a:ext uri="{FF2B5EF4-FFF2-40B4-BE49-F238E27FC236}">
                <a16:creationId xmlns:a16="http://schemas.microsoft.com/office/drawing/2014/main" id="{A0DF0D0F-6958-26F1-0D3E-53304C1EE138}"/>
              </a:ext>
            </a:extLst>
          </p:cNvPr>
          <p:cNvPicPr>
            <a:picLocks noChangeAspect="1"/>
          </p:cNvPicPr>
          <p:nvPr/>
        </p:nvPicPr>
        <p:blipFill>
          <a:blip r:embed="rId2"/>
          <a:stretch>
            <a:fillRect/>
          </a:stretch>
        </p:blipFill>
        <p:spPr>
          <a:xfrm>
            <a:off x="5835521" y="2450840"/>
            <a:ext cx="5899280" cy="3932853"/>
          </a:xfrm>
          <a:prstGeom prst="rect">
            <a:avLst/>
          </a:prstGeom>
        </p:spPr>
      </p:pic>
    </p:spTree>
    <p:extLst>
      <p:ext uri="{BB962C8B-B14F-4D97-AF65-F5344CB8AC3E}">
        <p14:creationId xmlns:p14="http://schemas.microsoft.com/office/powerpoint/2010/main" val="33274533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2.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4217</TotalTime>
  <Words>2372</Words>
  <Application>Microsoft Office PowerPoint</Application>
  <PresentationFormat>Panorámica</PresentationFormat>
  <Paragraphs>412</Paragraphs>
  <Slides>53</Slides>
  <Notes>7</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53</vt:i4>
      </vt:variant>
    </vt:vector>
  </HeadingPairs>
  <TitlesOfParts>
    <vt:vector size="70" baseType="lpstr">
      <vt:lpstr>Open Sans Light</vt:lpstr>
      <vt:lpstr>Montserrat Bold</vt:lpstr>
      <vt:lpstr>Montserrat ExtraBold</vt:lpstr>
      <vt:lpstr>Montserrat Light</vt:lpstr>
      <vt:lpstr>Arial</vt:lpstr>
      <vt:lpstr>Montserrat SemiBold</vt:lpstr>
      <vt:lpstr>Montserrat Medium</vt:lpstr>
      <vt:lpstr>Montserrat</vt:lpstr>
      <vt:lpstr>Calibri</vt:lpstr>
      <vt:lpstr>Graphik</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31</cp:revision>
  <dcterms:created xsi:type="dcterms:W3CDTF">2018-02-28T02:57:44Z</dcterms:created>
  <dcterms:modified xsi:type="dcterms:W3CDTF">2022-11-11T10:09:55Z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